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3" r:id="rId3"/>
    <p:sldId id="271" r:id="rId4"/>
    <p:sldId id="272" r:id="rId5"/>
    <p:sldId id="274" r:id="rId6"/>
    <p:sldId id="275" r:id="rId7"/>
    <p:sldId id="276" r:id="rId8"/>
    <p:sldId id="277" r:id="rId9"/>
    <p:sldId id="278" r:id="rId10"/>
    <p:sldId id="260" r:id="rId11"/>
    <p:sldId id="257" r:id="rId12"/>
    <p:sldId id="258" r:id="rId13"/>
    <p:sldId id="262" r:id="rId14"/>
    <p:sldId id="264" r:id="rId15"/>
    <p:sldId id="265" r:id="rId16"/>
    <p:sldId id="263" r:id="rId17"/>
    <p:sldId id="266" r:id="rId18"/>
    <p:sldId id="259" r:id="rId19"/>
    <p:sldId id="261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33"/>
    <a:srgbClr val="993333"/>
    <a:srgbClr val="999933"/>
    <a:srgbClr val="663399"/>
    <a:srgbClr val="FF9933"/>
    <a:srgbClr val="336699"/>
    <a:srgbClr val="78485D"/>
    <a:srgbClr val="9C7552"/>
    <a:srgbClr val="A6AC78"/>
    <a:srgbClr val="AB810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Guest\Documents\2.%20CDI\Postcard\Overall%20postcard%20graph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oleObject" Target="file:///C:\Users\Guest\Documents\2.%20CDI\@Background%20Paper\Deliverables\121016%20Assessing%20Europe's%20CDI_Concept%20Paper_2012.xlsm" TargetMode="External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C:\Users\Guest\Documents\2.%20CDI\@Background%20Paper\Deliverables\121016%20Assessing%20Europe's%20CDI_Concept%20Paper_2012.xlsm" TargetMode="External"/><Relationship Id="rId1" Type="http://schemas.openxmlformats.org/officeDocument/2006/relationships/image" Target="../media/image24.pn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anchor="ctr" anchorCtr="1"/>
          <a:lstStyle/>
          <a:p>
            <a:pPr>
              <a:defRPr sz="2800" b="0"/>
            </a:pPr>
            <a:r>
              <a:rPr lang="en-GB" sz="2800" b="0" dirty="0">
                <a:solidFill>
                  <a:srgbClr val="BCAD75"/>
                </a:solidFill>
                <a:latin typeface="Futura Std Book" pitchFamily="34" charset="0"/>
              </a:rPr>
              <a:t>Rankings</a:t>
            </a:r>
            <a:r>
              <a:rPr lang="en-GB" sz="2800" b="0" baseline="0" dirty="0">
                <a:solidFill>
                  <a:srgbClr val="BCAD75"/>
                </a:solidFill>
                <a:latin typeface="Futura Std Book" pitchFamily="34" charset="0"/>
              </a:rPr>
              <a:t> in the 2012 Commitment to Development Index</a:t>
            </a:r>
          </a:p>
        </c:rich>
      </c:tx>
      <c:layout/>
      <c:overlay val="0"/>
    </c:title>
    <c:autoTitleDeleted val="0"/>
    <c:plotArea>
      <c:layout>
        <c:manualLayout>
          <c:layoutTarget val="inner"/>
          <c:xMode val="edge"/>
          <c:yMode val="edge"/>
          <c:x val="0.23229090913681336"/>
          <c:y val="0.19446717485673143"/>
          <c:w val="0.67945908935296129"/>
          <c:h val="0.71728411548556426"/>
        </c:manualLayout>
      </c:layout>
      <c:barChart>
        <c:barDir val="bar"/>
        <c:grouping val="stacked"/>
        <c:varyColors val="0"/>
        <c:ser>
          <c:idx val="2"/>
          <c:order val="0"/>
          <c:tx>
            <c:strRef>
              <c:f>'Europe as 1'!$B$2</c:f>
              <c:strCache>
                <c:ptCount val="1"/>
                <c:pt idx="0">
                  <c:v>Aid</c:v>
                </c:pt>
              </c:strCache>
            </c:strRef>
          </c:tx>
          <c:spPr>
            <a:solidFill>
              <a:srgbClr val="CC3333"/>
            </a:solidFill>
            <a:ln>
              <a:noFill/>
            </a:ln>
          </c:spPr>
          <c:invertIfNegative val="0"/>
          <c:cat>
            <c:strRef>
              <c:f>'Europe as 1'!$A$3:$A$9</c:f>
              <c:strCache>
                <c:ptCount val="7"/>
                <c:pt idx="0">
                  <c:v>South Korea</c:v>
                </c:pt>
                <c:pt idx="1">
                  <c:v>Japan</c:v>
                </c:pt>
                <c:pt idx="2">
                  <c:v>United States</c:v>
                </c:pt>
                <c:pt idx="3">
                  <c:v>Australia</c:v>
                </c:pt>
                <c:pt idx="4">
                  <c:v>Europe</c:v>
                </c:pt>
                <c:pt idx="5">
                  <c:v>Canada</c:v>
                </c:pt>
                <c:pt idx="6">
                  <c:v>New Zealand</c:v>
                </c:pt>
              </c:strCache>
            </c:strRef>
          </c:cat>
          <c:val>
            <c:numRef>
              <c:f>'Europe as 1'!$B$3:$B$9</c:f>
              <c:numCache>
                <c:formatCode>#,##0.0</c:formatCode>
                <c:ptCount val="7"/>
                <c:pt idx="0">
                  <c:v>0.76344124834628857</c:v>
                </c:pt>
                <c:pt idx="1">
                  <c:v>1.5911176857976956</c:v>
                </c:pt>
                <c:pt idx="2">
                  <c:v>3.2483501625122155</c:v>
                </c:pt>
                <c:pt idx="3">
                  <c:v>4.257230733927746</c:v>
                </c:pt>
                <c:pt idx="4">
                  <c:v>4.8908835987393813</c:v>
                </c:pt>
                <c:pt idx="5">
                  <c:v>4.9830020431526183</c:v>
                </c:pt>
                <c:pt idx="6">
                  <c:v>3.2711987045806663</c:v>
                </c:pt>
              </c:numCache>
            </c:numRef>
          </c:val>
        </c:ser>
        <c:ser>
          <c:idx val="3"/>
          <c:order val="1"/>
          <c:tx>
            <c:strRef>
              <c:f>'Europe as 1'!$C$2</c:f>
              <c:strCache>
                <c:ptCount val="1"/>
                <c:pt idx="0">
                  <c:v>Trade</c:v>
                </c:pt>
              </c:strCache>
            </c:strRef>
          </c:tx>
          <c:spPr>
            <a:solidFill>
              <a:srgbClr val="336699"/>
            </a:solidFill>
            <a:ln>
              <a:noFill/>
            </a:ln>
          </c:spPr>
          <c:invertIfNegative val="0"/>
          <c:cat>
            <c:strRef>
              <c:f>'Europe as 1'!$A$3:$A$9</c:f>
              <c:strCache>
                <c:ptCount val="7"/>
                <c:pt idx="0">
                  <c:v>South Korea</c:v>
                </c:pt>
                <c:pt idx="1">
                  <c:v>Japan</c:v>
                </c:pt>
                <c:pt idx="2">
                  <c:v>United States</c:v>
                </c:pt>
                <c:pt idx="3">
                  <c:v>Australia</c:v>
                </c:pt>
                <c:pt idx="4">
                  <c:v>Europe</c:v>
                </c:pt>
                <c:pt idx="5">
                  <c:v>Canada</c:v>
                </c:pt>
                <c:pt idx="6">
                  <c:v>New Zealand</c:v>
                </c:pt>
              </c:strCache>
            </c:strRef>
          </c:cat>
          <c:val>
            <c:numRef>
              <c:f>'Europe as 1'!$C$3:$C$9</c:f>
              <c:numCache>
                <c:formatCode>#,##0.0</c:formatCode>
                <c:ptCount val="7"/>
                <c:pt idx="0">
                  <c:v>0</c:v>
                </c:pt>
                <c:pt idx="1">
                  <c:v>0.13283964033178575</c:v>
                </c:pt>
                <c:pt idx="2">
                  <c:v>6.6570900581383698</c:v>
                </c:pt>
                <c:pt idx="3">
                  <c:v>7.3819590401082467</c:v>
                </c:pt>
                <c:pt idx="4">
                  <c:v>5.347401025903598</c:v>
                </c:pt>
                <c:pt idx="5">
                  <c:v>6.1703946917495527</c:v>
                </c:pt>
                <c:pt idx="6">
                  <c:v>8.1155690880697549</c:v>
                </c:pt>
              </c:numCache>
            </c:numRef>
          </c:val>
        </c:ser>
        <c:ser>
          <c:idx val="4"/>
          <c:order val="2"/>
          <c:tx>
            <c:strRef>
              <c:f>'Europe as 1'!$D$2</c:f>
              <c:strCache>
                <c:ptCount val="1"/>
                <c:pt idx="0">
                  <c:v>Investment</c:v>
                </c:pt>
              </c:strCache>
            </c:strRef>
          </c:tx>
          <c:spPr>
            <a:solidFill>
              <a:srgbClr val="FF9933"/>
            </a:solidFill>
            <a:ln>
              <a:noFill/>
            </a:ln>
          </c:spPr>
          <c:invertIfNegative val="0"/>
          <c:cat>
            <c:strRef>
              <c:f>'Europe as 1'!$A$3:$A$9</c:f>
              <c:strCache>
                <c:ptCount val="7"/>
                <c:pt idx="0">
                  <c:v>South Korea</c:v>
                </c:pt>
                <c:pt idx="1">
                  <c:v>Japan</c:v>
                </c:pt>
                <c:pt idx="2">
                  <c:v>United States</c:v>
                </c:pt>
                <c:pt idx="3">
                  <c:v>Australia</c:v>
                </c:pt>
                <c:pt idx="4">
                  <c:v>Europe</c:v>
                </c:pt>
                <c:pt idx="5">
                  <c:v>Canada</c:v>
                </c:pt>
                <c:pt idx="6">
                  <c:v>New Zealand</c:v>
                </c:pt>
              </c:strCache>
            </c:strRef>
          </c:cat>
          <c:val>
            <c:numRef>
              <c:f>'Europe as 1'!$D$3:$D$9</c:f>
              <c:numCache>
                <c:formatCode>#,##0.0</c:formatCode>
                <c:ptCount val="7"/>
                <c:pt idx="0">
                  <c:v>5.3624149659863942</c:v>
                </c:pt>
                <c:pt idx="1">
                  <c:v>5.2346938775510203</c:v>
                </c:pt>
                <c:pt idx="2">
                  <c:v>4.9591836734693882</c:v>
                </c:pt>
                <c:pt idx="3">
                  <c:v>6.1301020408163263</c:v>
                </c:pt>
                <c:pt idx="4">
                  <c:v>5.7338871425666502</c:v>
                </c:pt>
                <c:pt idx="5">
                  <c:v>6.1301020408163263</c:v>
                </c:pt>
                <c:pt idx="6">
                  <c:v>4.2704081632653059</c:v>
                </c:pt>
              </c:numCache>
            </c:numRef>
          </c:val>
        </c:ser>
        <c:ser>
          <c:idx val="5"/>
          <c:order val="3"/>
          <c:tx>
            <c:strRef>
              <c:f>'Europe as 1'!$E$2</c:f>
              <c:strCache>
                <c:ptCount val="1"/>
                <c:pt idx="0">
                  <c:v>Migration</c:v>
                </c:pt>
              </c:strCache>
            </c:strRef>
          </c:tx>
          <c:spPr>
            <a:solidFill>
              <a:srgbClr val="663399"/>
            </a:solidFill>
            <a:ln>
              <a:noFill/>
            </a:ln>
          </c:spPr>
          <c:invertIfNegative val="0"/>
          <c:cat>
            <c:strRef>
              <c:f>'Europe as 1'!$A$3:$A$9</c:f>
              <c:strCache>
                <c:ptCount val="7"/>
                <c:pt idx="0">
                  <c:v>South Korea</c:v>
                </c:pt>
                <c:pt idx="1">
                  <c:v>Japan</c:v>
                </c:pt>
                <c:pt idx="2">
                  <c:v>United States</c:v>
                </c:pt>
                <c:pt idx="3">
                  <c:v>Australia</c:v>
                </c:pt>
                <c:pt idx="4">
                  <c:v>Europe</c:v>
                </c:pt>
                <c:pt idx="5">
                  <c:v>Canada</c:v>
                </c:pt>
                <c:pt idx="6">
                  <c:v>New Zealand</c:v>
                </c:pt>
              </c:strCache>
            </c:strRef>
          </c:cat>
          <c:val>
            <c:numRef>
              <c:f>'Europe as 1'!$E$3:$E$9</c:f>
              <c:numCache>
                <c:formatCode>#,##0.0</c:formatCode>
                <c:ptCount val="7"/>
                <c:pt idx="0">
                  <c:v>1.0805283252476561</c:v>
                </c:pt>
                <c:pt idx="1">
                  <c:v>1.851240139008115</c:v>
                </c:pt>
                <c:pt idx="2">
                  <c:v>5.193223265444356</c:v>
                </c:pt>
                <c:pt idx="3">
                  <c:v>4.2375820233765911</c:v>
                </c:pt>
                <c:pt idx="4">
                  <c:v>4.9632899462177278</c:v>
                </c:pt>
                <c:pt idx="5">
                  <c:v>6.994024888124466</c:v>
                </c:pt>
                <c:pt idx="6">
                  <c:v>6.4438610081869214</c:v>
                </c:pt>
              </c:numCache>
            </c:numRef>
          </c:val>
        </c:ser>
        <c:ser>
          <c:idx val="6"/>
          <c:order val="4"/>
          <c:tx>
            <c:strRef>
              <c:f>'Europe as 1'!$F$2</c:f>
              <c:strCache>
                <c:ptCount val="1"/>
                <c:pt idx="0">
                  <c:v>Environment</c:v>
                </c:pt>
              </c:strCache>
            </c:strRef>
          </c:tx>
          <c:spPr>
            <a:solidFill>
              <a:srgbClr val="999933"/>
            </a:solidFill>
            <a:ln>
              <a:noFill/>
            </a:ln>
          </c:spPr>
          <c:invertIfNegative val="0"/>
          <c:cat>
            <c:strRef>
              <c:f>'Europe as 1'!$A$3:$A$9</c:f>
              <c:strCache>
                <c:ptCount val="7"/>
                <c:pt idx="0">
                  <c:v>South Korea</c:v>
                </c:pt>
                <c:pt idx="1">
                  <c:v>Japan</c:v>
                </c:pt>
                <c:pt idx="2">
                  <c:v>United States</c:v>
                </c:pt>
                <c:pt idx="3">
                  <c:v>Australia</c:v>
                </c:pt>
                <c:pt idx="4">
                  <c:v>Europe</c:v>
                </c:pt>
                <c:pt idx="5">
                  <c:v>Canada</c:v>
                </c:pt>
                <c:pt idx="6">
                  <c:v>New Zealand</c:v>
                </c:pt>
              </c:strCache>
            </c:strRef>
          </c:cat>
          <c:val>
            <c:numRef>
              <c:f>'Europe as 1'!$F$3:$F$9</c:f>
              <c:numCache>
                <c:formatCode>#,##0.0</c:formatCode>
                <c:ptCount val="7"/>
                <c:pt idx="0">
                  <c:v>4.0191485374421392</c:v>
                </c:pt>
                <c:pt idx="1">
                  <c:v>4.5168422003472015</c:v>
                </c:pt>
                <c:pt idx="2">
                  <c:v>4.2800946241794744</c:v>
                </c:pt>
                <c:pt idx="3">
                  <c:v>3.8040877650987945</c:v>
                </c:pt>
                <c:pt idx="4">
                  <c:v>6.7882979187345871</c:v>
                </c:pt>
                <c:pt idx="5">
                  <c:v>2.5180383028208437</c:v>
                </c:pt>
                <c:pt idx="6">
                  <c:v>6.1593560431458698</c:v>
                </c:pt>
              </c:numCache>
            </c:numRef>
          </c:val>
        </c:ser>
        <c:ser>
          <c:idx val="7"/>
          <c:order val="5"/>
          <c:tx>
            <c:strRef>
              <c:f>'Europe as 1'!$G$2</c:f>
              <c:strCache>
                <c:ptCount val="1"/>
                <c:pt idx="0">
                  <c:v>Security</c:v>
                </c:pt>
              </c:strCache>
            </c:strRef>
          </c:tx>
          <c:spPr>
            <a:solidFill>
              <a:srgbClr val="993333"/>
            </a:solidFill>
            <a:ln>
              <a:noFill/>
            </a:ln>
          </c:spPr>
          <c:invertIfNegative val="0"/>
          <c:cat>
            <c:strRef>
              <c:f>'Europe as 1'!$A$3:$A$9</c:f>
              <c:strCache>
                <c:ptCount val="7"/>
                <c:pt idx="0">
                  <c:v>South Korea</c:v>
                </c:pt>
                <c:pt idx="1">
                  <c:v>Japan</c:v>
                </c:pt>
                <c:pt idx="2">
                  <c:v>United States</c:v>
                </c:pt>
                <c:pt idx="3">
                  <c:v>Australia</c:v>
                </c:pt>
                <c:pt idx="4">
                  <c:v>Europe</c:v>
                </c:pt>
                <c:pt idx="5">
                  <c:v>Canada</c:v>
                </c:pt>
                <c:pt idx="6">
                  <c:v>New Zealand</c:v>
                </c:pt>
              </c:strCache>
            </c:strRef>
          </c:cat>
          <c:val>
            <c:numRef>
              <c:f>'Europe as 1'!$G$3:$G$9</c:f>
              <c:numCache>
                <c:formatCode>#,##0.0</c:formatCode>
                <c:ptCount val="7"/>
                <c:pt idx="0">
                  <c:v>1.1692129566268079</c:v>
                </c:pt>
                <c:pt idx="1">
                  <c:v>4.5238277243364777</c:v>
                </c:pt>
                <c:pt idx="2">
                  <c:v>4.5773701556841795</c:v>
                </c:pt>
                <c:pt idx="3">
                  <c:v>5.1207448375780604</c:v>
                </c:pt>
                <c:pt idx="4">
                  <c:v>4.114185184130692</c:v>
                </c:pt>
                <c:pt idx="5">
                  <c:v>5.6890243720165001</c:v>
                </c:pt>
                <c:pt idx="6">
                  <c:v>7.336827695884967</c:v>
                </c:pt>
              </c:numCache>
            </c:numRef>
          </c:val>
        </c:ser>
        <c:ser>
          <c:idx val="8"/>
          <c:order val="6"/>
          <c:tx>
            <c:strRef>
              <c:f>'Europe as 1'!$H$2</c:f>
              <c:strCache>
                <c:ptCount val="1"/>
                <c:pt idx="0">
                  <c:v>Technology</c:v>
                </c:pt>
              </c:strCache>
            </c:strRef>
          </c:tx>
          <c:spPr>
            <a:solidFill>
              <a:srgbClr val="FFCC33"/>
            </a:solidFill>
            <a:ln>
              <a:noFill/>
            </a:ln>
          </c:spPr>
          <c:invertIfNegative val="0"/>
          <c:cat>
            <c:strRef>
              <c:f>'Europe as 1'!$A$3:$A$9</c:f>
              <c:strCache>
                <c:ptCount val="7"/>
                <c:pt idx="0">
                  <c:v>South Korea</c:v>
                </c:pt>
                <c:pt idx="1">
                  <c:v>Japan</c:v>
                </c:pt>
                <c:pt idx="2">
                  <c:v>United States</c:v>
                </c:pt>
                <c:pt idx="3">
                  <c:v>Australia</c:v>
                </c:pt>
                <c:pt idx="4">
                  <c:v>Europe</c:v>
                </c:pt>
                <c:pt idx="5">
                  <c:v>Canada</c:v>
                </c:pt>
                <c:pt idx="6">
                  <c:v>New Zealand</c:v>
                </c:pt>
              </c:strCache>
            </c:strRef>
          </c:cat>
          <c:val>
            <c:numRef>
              <c:f>'Europe as 1'!$H$3:$H$9</c:f>
              <c:numCache>
                <c:formatCode>#,##0.0</c:formatCode>
                <c:ptCount val="7"/>
                <c:pt idx="0">
                  <c:v>6.7477815928342402</c:v>
                </c:pt>
                <c:pt idx="1">
                  <c:v>6.1367748991515629</c:v>
                </c:pt>
                <c:pt idx="2">
                  <c:v>4.9008146344511836</c:v>
                </c:pt>
                <c:pt idx="3">
                  <c:v>5.1828286049862848</c:v>
                </c:pt>
                <c:pt idx="4">
                  <c:v>4.9776231936080473</c:v>
                </c:pt>
                <c:pt idx="5">
                  <c:v>5.5475947565332984</c:v>
                </c:pt>
                <c:pt idx="6">
                  <c:v>4.7523067766091938</c:v>
                </c:pt>
              </c:numCache>
            </c:numRef>
          </c:val>
        </c:ser>
        <c:ser>
          <c:idx val="0"/>
          <c:order val="7"/>
          <c:tx>
            <c:strRef>
              <c:f>'Europe as 1'!$I$2</c:f>
              <c:strCache>
                <c:ptCount val="1"/>
              </c:strCache>
            </c:strRef>
          </c:tx>
          <c:spPr>
            <a:noFill/>
            <a:ln>
              <a:noFill/>
            </a:ln>
          </c:spPr>
          <c:invertIfNegative val="0"/>
          <c:dLbls>
            <c:dLbl>
              <c:idx val="0"/>
              <c:layout>
                <c:manualLayout>
                  <c:x val="1.0688041627818196E-2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4.0080156104318233E-3"/>
                  <c:y val="0"/>
                </c:manualLayout>
              </c:layout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800">
                    <a:solidFill>
                      <a:srgbClr val="006B77"/>
                    </a:solidFill>
                    <a:latin typeface="Futura Std Book" pitchFamily="34" charset="0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'Europe as 1'!$A$3:$A$9</c:f>
              <c:strCache>
                <c:ptCount val="7"/>
                <c:pt idx="0">
                  <c:v>South Korea</c:v>
                </c:pt>
                <c:pt idx="1">
                  <c:v>Japan</c:v>
                </c:pt>
                <c:pt idx="2">
                  <c:v>United States</c:v>
                </c:pt>
                <c:pt idx="3">
                  <c:v>Australia</c:v>
                </c:pt>
                <c:pt idx="4">
                  <c:v>Europe</c:v>
                </c:pt>
                <c:pt idx="5">
                  <c:v>Canada</c:v>
                </c:pt>
                <c:pt idx="6">
                  <c:v>New Zealand</c:v>
                </c:pt>
              </c:strCache>
            </c:strRef>
          </c:cat>
          <c:val>
            <c:numRef>
              <c:f>'Europe as 1'!$I$3:$I$9</c:f>
              <c:numCache>
                <c:formatCode>#,##0.0</c:formatCode>
                <c:ptCount val="7"/>
                <c:pt idx="0">
                  <c:v>2.7310784635881693</c:v>
                </c:pt>
                <c:pt idx="1">
                  <c:v>3.4267623095034088</c:v>
                </c:pt>
                <c:pt idx="2">
                  <c:v>4.8308752248398816</c:v>
                </c:pt>
                <c:pt idx="3">
                  <c:v>5.1592192922702935</c:v>
                </c:pt>
                <c:pt idx="4">
                  <c:v>5.2593668585572404</c:v>
                </c:pt>
                <c:pt idx="5">
                  <c:v>5.4331687278876588</c:v>
                </c:pt>
                <c:pt idx="6">
                  <c:v>5.7642182113918121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"/>
        <c:overlap val="100"/>
        <c:axId val="75093504"/>
        <c:axId val="75095040"/>
      </c:barChart>
      <c:catAx>
        <c:axId val="75093504"/>
        <c:scaling>
          <c:orientation val="minMax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800">
                <a:solidFill>
                  <a:srgbClr val="006B77"/>
                </a:solidFill>
                <a:latin typeface="Futura Std Book" pitchFamily="34" charset="0"/>
              </a:defRPr>
            </a:pPr>
            <a:endParaRPr lang="en-US"/>
          </a:p>
        </c:txPr>
        <c:crossAx val="75095040"/>
        <c:crosses val="autoZero"/>
        <c:auto val="1"/>
        <c:lblAlgn val="ctr"/>
        <c:lblOffset val="100"/>
        <c:noMultiLvlLbl val="0"/>
      </c:catAx>
      <c:valAx>
        <c:axId val="75095040"/>
        <c:scaling>
          <c:orientation val="minMax"/>
        </c:scaling>
        <c:delete val="1"/>
        <c:axPos val="b"/>
        <c:numFmt formatCode="#,##0.0" sourceLinked="1"/>
        <c:majorTickMark val="out"/>
        <c:minorTickMark val="none"/>
        <c:tickLblPos val="nextTo"/>
        <c:crossAx val="75093504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overlay val="0"/>
      <c:txPr>
        <a:bodyPr/>
        <a:lstStyle/>
        <a:p>
          <a:pPr>
            <a:defRPr sz="1600">
              <a:solidFill>
                <a:srgbClr val="006B77"/>
              </a:solidFill>
              <a:latin typeface="Futura Std Book" pitchFamily="34" charset="0"/>
            </a:defRPr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10153671645195579"/>
          <c:y val="0.11411923984185521"/>
          <c:w val="0.88296420489449146"/>
          <c:h val="0.69235904847337126"/>
        </c:manualLayout>
      </c:layout>
      <c:lineChart>
        <c:grouping val="standard"/>
        <c:varyColors val="0"/>
        <c:ser>
          <c:idx val="2"/>
          <c:order val="0"/>
          <c:tx>
            <c:strRef>
              <c:f>'Graph 1'!$C$2</c:f>
              <c:strCache>
                <c:ptCount val="1"/>
                <c:pt idx="0">
                  <c:v>Australia</c:v>
                </c:pt>
              </c:strCache>
            </c:strRef>
          </c:tx>
          <c:spPr>
            <a:ln w="66675" cmpd="sng">
              <a:prstDash val="lgDashDot"/>
            </a:ln>
          </c:spPr>
          <c:marker>
            <c:symbol val="square"/>
            <c:size val="18"/>
            <c:spPr>
              <a:blipFill>
                <a:blip xmlns:r="http://schemas.openxmlformats.org/officeDocument/2006/relationships" r:embed="rId2"/>
                <a:stretch>
                  <a:fillRect/>
                </a:stretch>
              </a:blipFill>
            </c:spPr>
          </c:marker>
          <c:cat>
            <c:numRef>
              <c:f>'Graph 1'!$A$3:$A$12</c:f>
              <c:numCache>
                <c:formatCode>General</c:formatCode>
                <c:ptCount val="10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5">
                  <c:v>2007</c:v>
                </c:pt>
                <c:pt idx="6">
                  <c:v>2006</c:v>
                </c:pt>
                <c:pt idx="7">
                  <c:v>2005</c:v>
                </c:pt>
                <c:pt idx="8">
                  <c:v>2004</c:v>
                </c:pt>
                <c:pt idx="9">
                  <c:v>2003</c:v>
                </c:pt>
              </c:numCache>
            </c:numRef>
          </c:cat>
          <c:val>
            <c:numRef>
              <c:f>'Graph 1'!$C$3:$C$12</c:f>
              <c:numCache>
                <c:formatCode>0.0</c:formatCode>
                <c:ptCount val="10"/>
                <c:pt idx="0">
                  <c:v>5.1592192922702935</c:v>
                </c:pt>
                <c:pt idx="1">
                  <c:v>5.141672394488034</c:v>
                </c:pt>
                <c:pt idx="2">
                  <c:v>5.1042266186383047</c:v>
                </c:pt>
                <c:pt idx="3">
                  <c:v>5.0395071185226756</c:v>
                </c:pt>
                <c:pt idx="4">
                  <c:v>4.9627408062863063</c:v>
                </c:pt>
                <c:pt idx="5">
                  <c:v>4.7490239302020427</c:v>
                </c:pt>
                <c:pt idx="6">
                  <c:v>4.6974911956915051</c:v>
                </c:pt>
                <c:pt idx="7">
                  <c:v>4.7119463626998179</c:v>
                </c:pt>
                <c:pt idx="8">
                  <c:v>4.8272888042645619</c:v>
                </c:pt>
                <c:pt idx="9">
                  <c:v>4.9781674195265095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'Graph 1'!$D$2</c:f>
              <c:strCache>
                <c:ptCount val="1"/>
                <c:pt idx="0">
                  <c:v>Canada</c:v>
                </c:pt>
              </c:strCache>
            </c:strRef>
          </c:tx>
          <c:spPr>
            <a:ln w="66675">
              <a:prstDash val="sysDot"/>
            </a:ln>
          </c:spPr>
          <c:marker>
            <c:symbol val="square"/>
            <c:size val="18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</c:spPr>
          </c:marker>
          <c:cat>
            <c:numRef>
              <c:f>'Graph 1'!$A$3:$A$12</c:f>
              <c:numCache>
                <c:formatCode>General</c:formatCode>
                <c:ptCount val="10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5">
                  <c:v>2007</c:v>
                </c:pt>
                <c:pt idx="6">
                  <c:v>2006</c:v>
                </c:pt>
                <c:pt idx="7">
                  <c:v>2005</c:v>
                </c:pt>
                <c:pt idx="8">
                  <c:v>2004</c:v>
                </c:pt>
                <c:pt idx="9">
                  <c:v>2003</c:v>
                </c:pt>
              </c:numCache>
            </c:numRef>
          </c:cat>
          <c:val>
            <c:numRef>
              <c:f>'Graph 1'!$D$3:$D$12</c:f>
              <c:numCache>
                <c:formatCode>0.0</c:formatCode>
                <c:ptCount val="10"/>
                <c:pt idx="0">
                  <c:v>5.4331687278876588</c:v>
                </c:pt>
                <c:pt idx="1">
                  <c:v>5.4890157193724134</c:v>
                </c:pt>
                <c:pt idx="2">
                  <c:v>5.4574342732360543</c:v>
                </c:pt>
                <c:pt idx="3">
                  <c:v>5.3073892441420556</c:v>
                </c:pt>
                <c:pt idx="4">
                  <c:v>5.2217429804137803</c:v>
                </c:pt>
                <c:pt idx="5">
                  <c:v>5.3997396094177859</c:v>
                </c:pt>
                <c:pt idx="6">
                  <c:v>5.2320790172784841</c:v>
                </c:pt>
                <c:pt idx="7">
                  <c:v>5.2667418923192599</c:v>
                </c:pt>
                <c:pt idx="8">
                  <c:v>5.2197001743951565</c:v>
                </c:pt>
                <c:pt idx="9">
                  <c:v>5.1238407802159509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'Graph 1'!$E$2</c:f>
              <c:strCache>
                <c:ptCount val="1"/>
                <c:pt idx="0">
                  <c:v>Japan</c:v>
                </c:pt>
              </c:strCache>
            </c:strRef>
          </c:tx>
          <c:spPr>
            <a:ln w="66675" cmpd="dbl">
              <a:prstDash val="sysDash"/>
            </a:ln>
          </c:spPr>
          <c:marker>
            <c:symbol val="square"/>
            <c:size val="18"/>
            <c:spPr>
              <a:blipFill>
                <a:blip xmlns:r="http://schemas.openxmlformats.org/officeDocument/2006/relationships" r:embed="rId4"/>
                <a:stretch>
                  <a:fillRect/>
                </a:stretch>
              </a:blipFill>
            </c:spPr>
          </c:marker>
          <c:cat>
            <c:numRef>
              <c:f>'Graph 1'!$A$3:$A$12</c:f>
              <c:numCache>
                <c:formatCode>General</c:formatCode>
                <c:ptCount val="10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5">
                  <c:v>2007</c:v>
                </c:pt>
                <c:pt idx="6">
                  <c:v>2006</c:v>
                </c:pt>
                <c:pt idx="7">
                  <c:v>2005</c:v>
                </c:pt>
                <c:pt idx="8">
                  <c:v>2004</c:v>
                </c:pt>
                <c:pt idx="9">
                  <c:v>2003</c:v>
                </c:pt>
              </c:numCache>
            </c:numRef>
          </c:cat>
          <c:val>
            <c:numRef>
              <c:f>'Graph 1'!$E$3:$E$12</c:f>
              <c:numCache>
                <c:formatCode>0.0</c:formatCode>
                <c:ptCount val="10"/>
                <c:pt idx="0">
                  <c:v>3.4267623095034088</c:v>
                </c:pt>
                <c:pt idx="1">
                  <c:v>3.4385406164209362</c:v>
                </c:pt>
                <c:pt idx="2">
                  <c:v>3.088688819544172</c:v>
                </c:pt>
                <c:pt idx="3">
                  <c:v>2.9286798984326325</c:v>
                </c:pt>
                <c:pt idx="4">
                  <c:v>2.6281675890679757</c:v>
                </c:pt>
                <c:pt idx="5">
                  <c:v>2.6963440600364135</c:v>
                </c:pt>
                <c:pt idx="6">
                  <c:v>2.6712888140314663</c:v>
                </c:pt>
                <c:pt idx="7">
                  <c:v>2.1039770196060248</c:v>
                </c:pt>
                <c:pt idx="8">
                  <c:v>2.1003227508634179</c:v>
                </c:pt>
                <c:pt idx="9">
                  <c:v>2.0817840228880216</c:v>
                </c:pt>
              </c:numCache>
            </c:numRef>
          </c:val>
          <c:smooth val="0"/>
        </c:ser>
        <c:ser>
          <c:idx val="5"/>
          <c:order val="3"/>
          <c:tx>
            <c:strRef>
              <c:f>'Graph 1'!$F$2</c:f>
              <c:strCache>
                <c:ptCount val="1"/>
                <c:pt idx="0">
                  <c:v>New Zealand</c:v>
                </c:pt>
              </c:strCache>
            </c:strRef>
          </c:tx>
          <c:spPr>
            <a:ln w="66675">
              <a:prstDash val="dash"/>
            </a:ln>
          </c:spPr>
          <c:marker>
            <c:symbol val="square"/>
            <c:size val="18"/>
            <c:spPr>
              <a:blipFill>
                <a:blip xmlns:r="http://schemas.openxmlformats.org/officeDocument/2006/relationships" r:embed="rId5"/>
                <a:stretch>
                  <a:fillRect/>
                </a:stretch>
              </a:blipFill>
            </c:spPr>
          </c:marker>
          <c:cat>
            <c:numRef>
              <c:f>'Graph 1'!$A$3:$A$12</c:f>
              <c:numCache>
                <c:formatCode>General</c:formatCode>
                <c:ptCount val="10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5">
                  <c:v>2007</c:v>
                </c:pt>
                <c:pt idx="6">
                  <c:v>2006</c:v>
                </c:pt>
                <c:pt idx="7">
                  <c:v>2005</c:v>
                </c:pt>
                <c:pt idx="8">
                  <c:v>2004</c:v>
                </c:pt>
                <c:pt idx="9">
                  <c:v>2003</c:v>
                </c:pt>
              </c:numCache>
            </c:numRef>
          </c:cat>
          <c:val>
            <c:numRef>
              <c:f>'Graph 1'!$F$3:$F$12</c:f>
              <c:numCache>
                <c:formatCode>0.0</c:formatCode>
                <c:ptCount val="10"/>
                <c:pt idx="0">
                  <c:v>5.7642182113918121</c:v>
                </c:pt>
                <c:pt idx="1">
                  <c:v>5.7745922020351745</c:v>
                </c:pt>
                <c:pt idx="2">
                  <c:v>5.8740090642528404</c:v>
                </c:pt>
                <c:pt idx="3">
                  <c:v>5.7208773554901544</c:v>
                </c:pt>
                <c:pt idx="4">
                  <c:v>5.3814895435491215</c:v>
                </c:pt>
                <c:pt idx="5">
                  <c:v>5.5242780169768793</c:v>
                </c:pt>
                <c:pt idx="6">
                  <c:v>5.438062906824606</c:v>
                </c:pt>
                <c:pt idx="7">
                  <c:v>5.5815228732097797</c:v>
                </c:pt>
                <c:pt idx="8">
                  <c:v>5.746402682560821</c:v>
                </c:pt>
                <c:pt idx="9">
                  <c:v>5.7562161400183163</c:v>
                </c:pt>
              </c:numCache>
            </c:numRef>
          </c:val>
          <c:smooth val="0"/>
        </c:ser>
        <c:ser>
          <c:idx val="6"/>
          <c:order val="4"/>
          <c:tx>
            <c:strRef>
              <c:f>'Graph 1'!$G$2</c:f>
              <c:strCache>
                <c:ptCount val="1"/>
                <c:pt idx="0">
                  <c:v>South Korea</c:v>
                </c:pt>
              </c:strCache>
            </c:strRef>
          </c:tx>
          <c:spPr>
            <a:ln w="66675">
              <a:prstDash val="lgDash"/>
            </a:ln>
          </c:spPr>
          <c:marker>
            <c:symbol val="square"/>
            <c:size val="18"/>
            <c:spPr>
              <a:blipFill>
                <a:blip xmlns:r="http://schemas.openxmlformats.org/officeDocument/2006/relationships" r:embed="rId6"/>
                <a:stretch>
                  <a:fillRect/>
                </a:stretch>
              </a:blipFill>
            </c:spPr>
          </c:marker>
          <c:cat>
            <c:numRef>
              <c:f>'Graph 1'!$A$3:$A$12</c:f>
              <c:numCache>
                <c:formatCode>General</c:formatCode>
                <c:ptCount val="10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5">
                  <c:v>2007</c:v>
                </c:pt>
                <c:pt idx="6">
                  <c:v>2006</c:v>
                </c:pt>
                <c:pt idx="7">
                  <c:v>2005</c:v>
                </c:pt>
                <c:pt idx="8">
                  <c:v>2004</c:v>
                </c:pt>
                <c:pt idx="9">
                  <c:v>2003</c:v>
                </c:pt>
              </c:numCache>
            </c:numRef>
          </c:cat>
          <c:val>
            <c:numRef>
              <c:f>'Graph 1'!$G$3:$G$12</c:f>
              <c:numCache>
                <c:formatCode>0.0</c:formatCode>
                <c:ptCount val="10"/>
                <c:pt idx="0">
                  <c:v>2.7310784635881693</c:v>
                </c:pt>
                <c:pt idx="1">
                  <c:v>2.4943685453602726</c:v>
                </c:pt>
                <c:pt idx="2">
                  <c:v>2.3848807504200424</c:v>
                </c:pt>
                <c:pt idx="3">
                  <c:v>2.30043008394451</c:v>
                </c:pt>
                <c:pt idx="4">
                  <c:v>2.1215035438742809</c:v>
                </c:pt>
              </c:numCache>
            </c:numRef>
          </c:val>
          <c:smooth val="0"/>
        </c:ser>
        <c:ser>
          <c:idx val="7"/>
          <c:order val="5"/>
          <c:tx>
            <c:strRef>
              <c:f>'Graph 1'!$H$2</c:f>
              <c:strCache>
                <c:ptCount val="1"/>
                <c:pt idx="0">
                  <c:v>United States</c:v>
                </c:pt>
              </c:strCache>
            </c:strRef>
          </c:tx>
          <c:spPr>
            <a:ln w="66675" cmpd="dbl"/>
          </c:spPr>
          <c:marker>
            <c:symbol val="square"/>
            <c:size val="18"/>
            <c:spPr>
              <a:blipFill>
                <a:blip xmlns:r="http://schemas.openxmlformats.org/officeDocument/2006/relationships" r:embed="rId7"/>
                <a:stretch>
                  <a:fillRect/>
                </a:stretch>
              </a:blipFill>
            </c:spPr>
          </c:marker>
          <c:cat>
            <c:numRef>
              <c:f>'Graph 1'!$A$3:$A$12</c:f>
              <c:numCache>
                <c:formatCode>General</c:formatCode>
                <c:ptCount val="10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5">
                  <c:v>2007</c:v>
                </c:pt>
                <c:pt idx="6">
                  <c:v>2006</c:v>
                </c:pt>
                <c:pt idx="7">
                  <c:v>2005</c:v>
                </c:pt>
                <c:pt idx="8">
                  <c:v>2004</c:v>
                </c:pt>
                <c:pt idx="9">
                  <c:v>2003</c:v>
                </c:pt>
              </c:numCache>
            </c:numRef>
          </c:cat>
          <c:val>
            <c:numRef>
              <c:f>'Graph 1'!$H$3:$H$12</c:f>
              <c:numCache>
                <c:formatCode>0.0</c:formatCode>
                <c:ptCount val="10"/>
                <c:pt idx="0">
                  <c:v>4.8308752248398816</c:v>
                </c:pt>
                <c:pt idx="1">
                  <c:v>4.897260022579478</c:v>
                </c:pt>
                <c:pt idx="2">
                  <c:v>4.636381685777236</c:v>
                </c:pt>
                <c:pt idx="3">
                  <c:v>4.4621883193332561</c:v>
                </c:pt>
                <c:pt idx="4">
                  <c:v>4.2471792582376109</c:v>
                </c:pt>
                <c:pt idx="5">
                  <c:v>4.2389882231324156</c:v>
                </c:pt>
                <c:pt idx="6">
                  <c:v>4.240482827544195</c:v>
                </c:pt>
                <c:pt idx="7">
                  <c:v>4.2770261610432838</c:v>
                </c:pt>
                <c:pt idx="8">
                  <c:v>4.1204492648504516</c:v>
                </c:pt>
                <c:pt idx="9">
                  <c:v>3.9574547937340805</c:v>
                </c:pt>
              </c:numCache>
            </c:numRef>
          </c:val>
          <c:smooth val="0"/>
        </c:ser>
        <c:ser>
          <c:idx val="1"/>
          <c:order val="6"/>
          <c:tx>
            <c:strRef>
              <c:f>'Graph 1'!$B$2</c:f>
              <c:strCache>
                <c:ptCount val="1"/>
                <c:pt idx="0">
                  <c:v>Europe16</c:v>
                </c:pt>
              </c:strCache>
            </c:strRef>
          </c:tx>
          <c:spPr>
            <a:ln w="66675">
              <a:solidFill>
                <a:srgbClr val="E8112D"/>
              </a:solidFill>
            </a:ln>
          </c:spPr>
          <c:marker>
            <c:symbol val="circle"/>
            <c:size val="18"/>
            <c:spPr>
              <a:blipFill>
                <a:blip xmlns:r="http://schemas.openxmlformats.org/officeDocument/2006/relationships" r:embed="rId8"/>
                <a:stretch>
                  <a:fillRect/>
                </a:stretch>
              </a:blipFill>
              <a:ln>
                <a:noFill/>
              </a:ln>
            </c:spPr>
          </c:marker>
          <c:dPt>
            <c:idx val="0"/>
            <c:marker>
              <c:spPr>
                <a:blipFill>
                  <a:blip xmlns:r="http://schemas.openxmlformats.org/officeDocument/2006/relationships" r:embed="rId8"/>
                  <a:stretch>
                    <a:fillRect/>
                  </a:stretch>
                </a:blipFill>
                <a:ln>
                  <a:noFill/>
                </a:ln>
                <a:scene3d>
                  <a:camera prst="orthographicFront"/>
                  <a:lightRig rig="threePt" dir="t">
                    <a:rot lat="0" lon="0" rev="1200000"/>
                  </a:lightRig>
                </a:scene3d>
              </c:spPr>
            </c:marker>
            <c:bubble3D val="0"/>
          </c:dPt>
          <c:dLbls>
            <c:dLbl>
              <c:idx val="0"/>
              <c:layout>
                <c:manualLayout>
                  <c:x val="0"/>
                  <c:y val="-2.22222222222222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dLbl>
              <c:idx val="2"/>
              <c:delete val="1"/>
            </c:dLbl>
            <c:dLbl>
              <c:idx val="3"/>
              <c:delete val="1"/>
            </c:dLbl>
            <c:dLbl>
              <c:idx val="4"/>
              <c:delete val="1"/>
            </c:dLbl>
            <c:dLbl>
              <c:idx val="5"/>
              <c:delete val="1"/>
            </c:dLbl>
            <c:dLbl>
              <c:idx val="6"/>
              <c:delete val="1"/>
            </c:dLbl>
            <c:dLbl>
              <c:idx val="7"/>
              <c:delete val="1"/>
            </c:dLbl>
            <c:dLbl>
              <c:idx val="8"/>
              <c:delete val="1"/>
            </c:dLbl>
            <c:dLbl>
              <c:idx val="9"/>
              <c:delete val="1"/>
            </c:dLbl>
            <c:spPr>
              <a:solidFill>
                <a:srgbClr val="E8112D"/>
              </a:solidFill>
            </c:spPr>
            <c:txPr>
              <a:bodyPr/>
              <a:lstStyle/>
              <a:p>
                <a:pPr>
                  <a:defRPr sz="1400">
                    <a:latin typeface="Futura Std Book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'Graph 1'!$A$3:$A$12</c:f>
              <c:numCache>
                <c:formatCode>General</c:formatCode>
                <c:ptCount val="10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5">
                  <c:v>2007</c:v>
                </c:pt>
                <c:pt idx="6">
                  <c:v>2006</c:v>
                </c:pt>
                <c:pt idx="7">
                  <c:v>2005</c:v>
                </c:pt>
                <c:pt idx="8">
                  <c:v>2004</c:v>
                </c:pt>
                <c:pt idx="9">
                  <c:v>2003</c:v>
                </c:pt>
              </c:numCache>
            </c:numRef>
          </c:cat>
          <c:val>
            <c:numRef>
              <c:f>'Graph 1'!$B$3:$B$12</c:f>
              <c:numCache>
                <c:formatCode>0.0</c:formatCode>
                <c:ptCount val="10"/>
                <c:pt idx="0">
                  <c:v>5.408842237395783</c:v>
                </c:pt>
                <c:pt idx="1">
                  <c:v>5.3168033879644003</c:v>
                </c:pt>
                <c:pt idx="2">
                  <c:v>5.1719689377047144</c:v>
                </c:pt>
                <c:pt idx="3">
                  <c:v>5.1591156329368344</c:v>
                </c:pt>
                <c:pt idx="4">
                  <c:v>5.085429576685601</c:v>
                </c:pt>
                <c:pt idx="5">
                  <c:v>4.8371461964957536</c:v>
                </c:pt>
                <c:pt idx="6">
                  <c:v>4.96271097523592</c:v>
                </c:pt>
                <c:pt idx="7">
                  <c:v>5.0746974570797923</c:v>
                </c:pt>
                <c:pt idx="8">
                  <c:v>4.9220865684395108</c:v>
                </c:pt>
                <c:pt idx="9">
                  <c:v>4.8383343112782367</c:v>
                </c:pt>
              </c:numCache>
            </c:numRef>
          </c:val>
          <c:smooth val="0"/>
        </c:ser>
        <c:ser>
          <c:idx val="8"/>
          <c:order val="7"/>
          <c:tx>
            <c:strRef>
              <c:f>'Graph 1'!$I$2</c:f>
              <c:strCache>
                <c:ptCount val="1"/>
                <c:pt idx="0">
                  <c:v>Europe21</c:v>
                </c:pt>
              </c:strCache>
            </c:strRef>
          </c:tx>
          <c:spPr>
            <a:effectLst/>
          </c:spPr>
          <c:marker>
            <c:symbol val="circle"/>
            <c:size val="18"/>
            <c:spPr>
              <a:blipFill>
                <a:blip xmlns:r="http://schemas.openxmlformats.org/officeDocument/2006/relationships" r:embed="rId9"/>
                <a:stretch>
                  <a:fillRect/>
                </a:stretch>
              </a:blipFill>
              <a:ln>
                <a:noFill/>
              </a:ln>
              <a:effectLst/>
              <a:scene3d>
                <a:camera prst="orthographicFront"/>
                <a:lightRig rig="chilly" dir="t"/>
              </a:scene3d>
            </c:spPr>
          </c:marker>
          <c:dPt>
            <c:idx val="0"/>
            <c:bubble3D val="0"/>
          </c:dPt>
          <c:dLbls>
            <c:dLbl>
              <c:idx val="0"/>
              <c:layout>
                <c:manualLayout>
                  <c:x val="0"/>
                  <c:y val="1.39493006412173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006B77"/>
              </a:solidFill>
            </c:spPr>
            <c:txPr>
              <a:bodyPr/>
              <a:lstStyle/>
              <a:p>
                <a:pPr>
                  <a:defRPr sz="1400">
                    <a:latin typeface="Futura Std Book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'Graph 1'!$A$3:$A$12</c:f>
              <c:numCache>
                <c:formatCode>General</c:formatCode>
                <c:ptCount val="10"/>
                <c:pt idx="0">
                  <c:v>2012</c:v>
                </c:pt>
                <c:pt idx="1">
                  <c:v>2011</c:v>
                </c:pt>
                <c:pt idx="2">
                  <c:v>2010</c:v>
                </c:pt>
                <c:pt idx="3">
                  <c:v>2009</c:v>
                </c:pt>
                <c:pt idx="4">
                  <c:v>2008</c:v>
                </c:pt>
                <c:pt idx="5">
                  <c:v>2007</c:v>
                </c:pt>
                <c:pt idx="6">
                  <c:v>2006</c:v>
                </c:pt>
                <c:pt idx="7">
                  <c:v>2005</c:v>
                </c:pt>
                <c:pt idx="8">
                  <c:v>2004</c:v>
                </c:pt>
                <c:pt idx="9">
                  <c:v>2003</c:v>
                </c:pt>
              </c:numCache>
            </c:numRef>
          </c:cat>
          <c:val>
            <c:numRef>
              <c:f>'Graph 1'!$I$3:$I$12</c:f>
              <c:numCache>
                <c:formatCode>General</c:formatCode>
                <c:ptCount val="10"/>
                <c:pt idx="0" formatCode="0.0">
                  <c:v>5.2593668585572404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175040"/>
        <c:axId val="79185024"/>
      </c:lineChart>
      <c:catAx>
        <c:axId val="79175040"/>
        <c:scaling>
          <c:orientation val="maxMin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solidFill>
                  <a:srgbClr val="006B77"/>
                </a:solidFill>
                <a:latin typeface="Futura Std Book" pitchFamily="34" charset="0"/>
              </a:defRPr>
            </a:pPr>
            <a:endParaRPr lang="en-US"/>
          </a:p>
        </c:txPr>
        <c:crossAx val="79185024"/>
        <c:crosses val="autoZero"/>
        <c:auto val="1"/>
        <c:lblAlgn val="ctr"/>
        <c:lblOffset val="100"/>
        <c:noMultiLvlLbl val="0"/>
      </c:catAx>
      <c:valAx>
        <c:axId val="79185024"/>
        <c:scaling>
          <c:orientation val="minMax"/>
        </c:scaling>
        <c:delete val="0"/>
        <c:axPos val="l"/>
        <c:majorGridlines/>
        <c:title>
          <c:tx>
            <c:rich>
              <a:bodyPr rot="0" vert="wordArtVert"/>
              <a:lstStyle/>
              <a:p>
                <a:pPr>
                  <a:defRPr sz="1400" b="0">
                    <a:solidFill>
                      <a:srgbClr val="006B77"/>
                    </a:solidFill>
                    <a:latin typeface="Futura Std Book" pitchFamily="34" charset="0"/>
                  </a:defRPr>
                </a:pPr>
                <a:r>
                  <a:rPr lang="en-GB" sz="1400" b="1" dirty="0">
                    <a:solidFill>
                      <a:srgbClr val="006B77"/>
                    </a:solidFill>
                    <a:latin typeface="Futura Std Book" pitchFamily="34" charset="0"/>
                  </a:rPr>
                  <a:t>SCORE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solidFill>
                  <a:srgbClr val="006B77"/>
                </a:solidFill>
                <a:latin typeface="Futura Std Book" pitchFamily="34" charset="0"/>
              </a:defRPr>
            </a:pPr>
            <a:endParaRPr lang="en-US"/>
          </a:p>
        </c:txPr>
        <c:crossAx val="79175040"/>
        <c:crosses val="max"/>
        <c:crossBetween val="between"/>
      </c:valAx>
      <c:spPr>
        <a:noFill/>
      </c:spPr>
    </c:plotArea>
    <c:legend>
      <c:legendPos val="b"/>
      <c:layout/>
      <c:overlay val="0"/>
      <c:txPr>
        <a:bodyPr/>
        <a:lstStyle/>
        <a:p>
          <a:pPr>
            <a:defRPr sz="1600">
              <a:latin typeface="Futura Std Book" pitchFamily="34" charset="0"/>
            </a:defRPr>
          </a:pPr>
          <a:endParaRPr lang="en-US"/>
        </a:p>
      </c:txPr>
    </c:legend>
    <c:plotVisOnly val="1"/>
    <c:dispBlanksAs val="gap"/>
    <c:showDLblsOverMax val="0"/>
  </c:chart>
  <c:externalData r:id="rId10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42"/>
    </mc:Choice>
    <mc:Fallback>
      <c:style val="42"/>
    </mc:Fallback>
  </mc:AlternateContent>
  <c:chart>
    <c:autoTitleDeleted val="1"/>
    <c:plotArea>
      <c:layout/>
      <c:radarChart>
        <c:radarStyle val="marker"/>
        <c:varyColors val="0"/>
        <c:ser>
          <c:idx val="1"/>
          <c:order val="0"/>
          <c:tx>
            <c:strRef>
              <c:f>'Graph 3'!$A$4</c:f>
              <c:strCache>
                <c:ptCount val="1"/>
                <c:pt idx="0">
                  <c:v>Australia</c:v>
                </c:pt>
              </c:strCache>
            </c:strRef>
          </c:tx>
          <c:spPr>
            <a:ln w="53975">
              <a:solidFill>
                <a:srgbClr val="86A44A"/>
              </a:solidFill>
            </a:ln>
          </c:spPr>
          <c:marker>
            <c:symbol val="none"/>
          </c:marker>
          <c:cat>
            <c:strRef>
              <c:f>'Graph 3'!$B$2:$H$2</c:f>
              <c:strCache>
                <c:ptCount val="7"/>
                <c:pt idx="0">
                  <c:v>Aid</c:v>
                </c:pt>
                <c:pt idx="1">
                  <c:v>Trade</c:v>
                </c:pt>
                <c:pt idx="2">
                  <c:v>Investment</c:v>
                </c:pt>
                <c:pt idx="3">
                  <c:v>Migration</c:v>
                </c:pt>
                <c:pt idx="4">
                  <c:v>Environment</c:v>
                </c:pt>
                <c:pt idx="5">
                  <c:v>Security</c:v>
                </c:pt>
                <c:pt idx="6">
                  <c:v>Technology</c:v>
                </c:pt>
              </c:strCache>
            </c:strRef>
          </c:cat>
          <c:val>
            <c:numRef>
              <c:f>'Graph 3'!$B$4:$H$4</c:f>
              <c:numCache>
                <c:formatCode>0.0</c:formatCode>
                <c:ptCount val="7"/>
                <c:pt idx="0">
                  <c:v>3.9758795158162745</c:v>
                </c:pt>
                <c:pt idx="1">
                  <c:v>7.1137973555522791</c:v>
                </c:pt>
                <c:pt idx="2">
                  <c:v>6.1301020408163263</c:v>
                </c:pt>
                <c:pt idx="3">
                  <c:v>4.4759910443770874</c:v>
                </c:pt>
                <c:pt idx="4">
                  <c:v>3.7939495189719965</c:v>
                </c:pt>
                <c:pt idx="5">
                  <c:v>5.3297547699658079</c:v>
                </c:pt>
                <c:pt idx="6">
                  <c:v>5.1722325159164715</c:v>
                </c:pt>
              </c:numCache>
            </c:numRef>
          </c:val>
        </c:ser>
        <c:ser>
          <c:idx val="2"/>
          <c:order val="1"/>
          <c:tx>
            <c:strRef>
              <c:f>'Graph 3'!$A$5</c:f>
              <c:strCache>
                <c:ptCount val="1"/>
                <c:pt idx="0">
                  <c:v>Canada</c:v>
                </c:pt>
              </c:strCache>
            </c:strRef>
          </c:tx>
          <c:spPr>
            <a:ln w="53975">
              <a:solidFill>
                <a:srgbClr val="6E548D"/>
              </a:solidFill>
            </a:ln>
          </c:spPr>
          <c:marker>
            <c:symbol val="none"/>
          </c:marker>
          <c:cat>
            <c:strRef>
              <c:f>'Graph 3'!$B$2:$H$2</c:f>
              <c:strCache>
                <c:ptCount val="7"/>
                <c:pt idx="0">
                  <c:v>Aid</c:v>
                </c:pt>
                <c:pt idx="1">
                  <c:v>Trade</c:v>
                </c:pt>
                <c:pt idx="2">
                  <c:v>Investment</c:v>
                </c:pt>
                <c:pt idx="3">
                  <c:v>Migration</c:v>
                </c:pt>
                <c:pt idx="4">
                  <c:v>Environment</c:v>
                </c:pt>
                <c:pt idx="5">
                  <c:v>Security</c:v>
                </c:pt>
                <c:pt idx="6">
                  <c:v>Technology</c:v>
                </c:pt>
              </c:strCache>
            </c:strRef>
          </c:cat>
          <c:val>
            <c:numRef>
              <c:f>'Graph 3'!$B$5:$H$5</c:f>
              <c:numCache>
                <c:formatCode>0.0</c:formatCode>
                <c:ptCount val="7"/>
                <c:pt idx="0">
                  <c:v>4.1666033659685802</c:v>
                </c:pt>
                <c:pt idx="1">
                  <c:v>5.9221263772191524</c:v>
                </c:pt>
                <c:pt idx="2">
                  <c:v>6.1301020408163263</c:v>
                </c:pt>
                <c:pt idx="3">
                  <c:v>7.3779567601342979</c:v>
                </c:pt>
                <c:pt idx="4">
                  <c:v>3.5548761678991863</c:v>
                </c:pt>
                <c:pt idx="5">
                  <c:v>5.7523496907525287</c:v>
                </c:pt>
                <c:pt idx="6">
                  <c:v>5.519095632816823</c:v>
                </c:pt>
              </c:numCache>
            </c:numRef>
          </c:val>
        </c:ser>
        <c:ser>
          <c:idx val="3"/>
          <c:order val="2"/>
          <c:tx>
            <c:strRef>
              <c:f>'Graph 3'!$A$6</c:f>
              <c:strCache>
                <c:ptCount val="1"/>
                <c:pt idx="0">
                  <c:v>Japan</c:v>
                </c:pt>
              </c:strCache>
            </c:strRef>
          </c:tx>
          <c:spPr>
            <a:ln w="53975">
              <a:solidFill>
                <a:srgbClr val="3D96AE"/>
              </a:solidFill>
            </a:ln>
          </c:spPr>
          <c:marker>
            <c:symbol val="none"/>
          </c:marker>
          <c:cat>
            <c:strRef>
              <c:f>'Graph 3'!$B$2:$H$2</c:f>
              <c:strCache>
                <c:ptCount val="7"/>
                <c:pt idx="0">
                  <c:v>Aid</c:v>
                </c:pt>
                <c:pt idx="1">
                  <c:v>Trade</c:v>
                </c:pt>
                <c:pt idx="2">
                  <c:v>Investment</c:v>
                </c:pt>
                <c:pt idx="3">
                  <c:v>Migration</c:v>
                </c:pt>
                <c:pt idx="4">
                  <c:v>Environment</c:v>
                </c:pt>
                <c:pt idx="5">
                  <c:v>Security</c:v>
                </c:pt>
                <c:pt idx="6">
                  <c:v>Technology</c:v>
                </c:pt>
              </c:strCache>
            </c:strRef>
          </c:cat>
          <c:val>
            <c:numRef>
              <c:f>'Graph 3'!$B$6:$H$6</c:f>
              <c:numCache>
                <c:formatCode>0.0</c:formatCode>
                <c:ptCount val="7"/>
                <c:pt idx="0">
                  <c:v>1.2861680136212383</c:v>
                </c:pt>
                <c:pt idx="1">
                  <c:v>0.14269132792067085</c:v>
                </c:pt>
                <c:pt idx="2">
                  <c:v>5.1658163265306118</c:v>
                </c:pt>
                <c:pt idx="3">
                  <c:v>1.9865273013448972</c:v>
                </c:pt>
                <c:pt idx="4">
                  <c:v>4.8668881589171091</c:v>
                </c:pt>
                <c:pt idx="5">
                  <c:v>4.5315739445938448</c:v>
                </c:pt>
                <c:pt idx="6">
                  <c:v>6.0901192420181776</c:v>
                </c:pt>
              </c:numCache>
            </c:numRef>
          </c:val>
        </c:ser>
        <c:ser>
          <c:idx val="4"/>
          <c:order val="3"/>
          <c:tx>
            <c:strRef>
              <c:f>'Graph 3'!$A$7</c:f>
              <c:strCache>
                <c:ptCount val="1"/>
                <c:pt idx="0">
                  <c:v>New Zealand</c:v>
                </c:pt>
              </c:strCache>
            </c:strRef>
          </c:tx>
          <c:spPr>
            <a:ln w="53975">
              <a:solidFill>
                <a:srgbClr val="DA8137"/>
              </a:solidFill>
            </a:ln>
          </c:spPr>
          <c:marker>
            <c:symbol val="none"/>
          </c:marker>
          <c:cat>
            <c:strRef>
              <c:f>'Graph 3'!$B$2:$H$2</c:f>
              <c:strCache>
                <c:ptCount val="7"/>
                <c:pt idx="0">
                  <c:v>Aid</c:v>
                </c:pt>
                <c:pt idx="1">
                  <c:v>Trade</c:v>
                </c:pt>
                <c:pt idx="2">
                  <c:v>Investment</c:v>
                </c:pt>
                <c:pt idx="3">
                  <c:v>Migration</c:v>
                </c:pt>
                <c:pt idx="4">
                  <c:v>Environment</c:v>
                </c:pt>
                <c:pt idx="5">
                  <c:v>Security</c:v>
                </c:pt>
                <c:pt idx="6">
                  <c:v>Technology</c:v>
                </c:pt>
              </c:strCache>
            </c:strRef>
          </c:cat>
          <c:val>
            <c:numRef>
              <c:f>'Graph 3'!$B$7:$H$7</c:f>
              <c:numCache>
                <c:formatCode>0.0</c:formatCode>
                <c:ptCount val="7"/>
                <c:pt idx="0">
                  <c:v>3.2927908871748657</c:v>
                </c:pt>
                <c:pt idx="1">
                  <c:v>7.8593026504754269</c:v>
                </c:pt>
                <c:pt idx="2">
                  <c:v>4.2704081632653059</c:v>
                </c:pt>
                <c:pt idx="3">
                  <c:v>6.8204116527657419</c:v>
                </c:pt>
                <c:pt idx="4">
                  <c:v>5.9165139722578015</c:v>
                </c:pt>
                <c:pt idx="5">
                  <c:v>7.500304012865481</c:v>
                </c:pt>
                <c:pt idx="6">
                  <c:v>4.7624140754416029</c:v>
                </c:pt>
              </c:numCache>
            </c:numRef>
          </c:val>
        </c:ser>
        <c:ser>
          <c:idx val="5"/>
          <c:order val="4"/>
          <c:tx>
            <c:strRef>
              <c:f>'Graph 3'!$A$8</c:f>
              <c:strCache>
                <c:ptCount val="1"/>
                <c:pt idx="0">
                  <c:v>South Korea</c:v>
                </c:pt>
              </c:strCache>
            </c:strRef>
          </c:tx>
          <c:spPr>
            <a:ln w="53975">
              <a:solidFill>
                <a:srgbClr val="8EA5CB"/>
              </a:solidFill>
            </a:ln>
          </c:spPr>
          <c:marker>
            <c:symbol val="none"/>
          </c:marker>
          <c:cat>
            <c:strRef>
              <c:f>'Graph 3'!$B$2:$H$2</c:f>
              <c:strCache>
                <c:ptCount val="7"/>
                <c:pt idx="0">
                  <c:v>Aid</c:v>
                </c:pt>
                <c:pt idx="1">
                  <c:v>Trade</c:v>
                </c:pt>
                <c:pt idx="2">
                  <c:v>Investment</c:v>
                </c:pt>
                <c:pt idx="3">
                  <c:v>Migration</c:v>
                </c:pt>
                <c:pt idx="4">
                  <c:v>Environment</c:v>
                </c:pt>
                <c:pt idx="5">
                  <c:v>Security</c:v>
                </c:pt>
                <c:pt idx="6">
                  <c:v>Technology</c:v>
                </c:pt>
              </c:strCache>
            </c:strRef>
          </c:cat>
          <c:val>
            <c:numRef>
              <c:f>'Graph 3'!$B$8:$H$8</c:f>
              <c:numCache>
                <c:formatCode>0.0</c:formatCode>
                <c:ptCount val="7"/>
                <c:pt idx="0">
                  <c:v>1.0613555290770935</c:v>
                </c:pt>
                <c:pt idx="1">
                  <c:v>-1.6279425391505558</c:v>
                </c:pt>
                <c:pt idx="2">
                  <c:v>5.2346938775510203</c:v>
                </c:pt>
                <c:pt idx="3">
                  <c:v>1.0677119321556843</c:v>
                </c:pt>
                <c:pt idx="4">
                  <c:v>3.721518212640444</c:v>
                </c:pt>
                <c:pt idx="5">
                  <c:v>1.3575025616215308</c:v>
                </c:pt>
                <c:pt idx="6">
                  <c:v>6.6457402436266904</c:v>
                </c:pt>
              </c:numCache>
            </c:numRef>
          </c:val>
        </c:ser>
        <c:ser>
          <c:idx val="6"/>
          <c:order val="5"/>
          <c:tx>
            <c:strRef>
              <c:f>'Graph 3'!$A$9</c:f>
              <c:strCache>
                <c:ptCount val="1"/>
                <c:pt idx="0">
                  <c:v>United States</c:v>
                </c:pt>
              </c:strCache>
            </c:strRef>
          </c:tx>
          <c:spPr>
            <a:ln w="53975">
              <a:solidFill>
                <a:srgbClr val="CE8E8D"/>
              </a:solidFill>
            </a:ln>
          </c:spPr>
          <c:marker>
            <c:symbol val="none"/>
          </c:marker>
          <c:cat>
            <c:strRef>
              <c:f>'Graph 3'!$B$2:$H$2</c:f>
              <c:strCache>
                <c:ptCount val="7"/>
                <c:pt idx="0">
                  <c:v>Aid</c:v>
                </c:pt>
                <c:pt idx="1">
                  <c:v>Trade</c:v>
                </c:pt>
                <c:pt idx="2">
                  <c:v>Investment</c:v>
                </c:pt>
                <c:pt idx="3">
                  <c:v>Migration</c:v>
                </c:pt>
                <c:pt idx="4">
                  <c:v>Environment</c:v>
                </c:pt>
                <c:pt idx="5">
                  <c:v>Security</c:v>
                </c:pt>
                <c:pt idx="6">
                  <c:v>Technology</c:v>
                </c:pt>
              </c:strCache>
            </c:strRef>
          </c:cat>
          <c:val>
            <c:numRef>
              <c:f>'Graph 3'!$B$9:$H$9</c:f>
              <c:numCache>
                <c:formatCode>0.0</c:formatCode>
                <c:ptCount val="7"/>
                <c:pt idx="0">
                  <c:v>3.1258181926063733</c:v>
                </c:pt>
                <c:pt idx="1">
                  <c:v>6.569773570760213</c:v>
                </c:pt>
                <c:pt idx="2">
                  <c:v>4.9591836734693882</c:v>
                </c:pt>
                <c:pt idx="3">
                  <c:v>5.3270577122822083</c:v>
                </c:pt>
                <c:pt idx="4">
                  <c:v>4.3487558166245366</c:v>
                </c:pt>
                <c:pt idx="5">
                  <c:v>4.5057851136596705</c:v>
                </c:pt>
                <c:pt idx="6">
                  <c:v>5.4444460786539564</c:v>
                </c:pt>
              </c:numCache>
            </c:numRef>
          </c:val>
        </c:ser>
        <c:ser>
          <c:idx val="0"/>
          <c:order val="6"/>
          <c:tx>
            <c:strRef>
              <c:f>'Graph 3'!$A$3</c:f>
              <c:strCache>
                <c:ptCount val="1"/>
                <c:pt idx="0">
                  <c:v>Europe21</c:v>
                </c:pt>
              </c:strCache>
            </c:strRef>
          </c:tx>
          <c:spPr>
            <a:ln w="53975">
              <a:solidFill>
                <a:srgbClr val="006B77"/>
              </a:solidFill>
            </a:ln>
          </c:spPr>
          <c:marker>
            <c:symbol val="circle"/>
            <c:size val="18"/>
            <c:spPr>
              <a:blipFill>
                <a:blip xmlns:r="http://schemas.openxmlformats.org/officeDocument/2006/relationships" r:embed="rId1"/>
                <a:stretch>
                  <a:fillRect/>
                </a:stretch>
              </a:blipFill>
              <a:ln>
                <a:noFill/>
              </a:ln>
            </c:spPr>
          </c:marker>
          <c:cat>
            <c:strRef>
              <c:f>'Graph 3'!$B$2:$H$2</c:f>
              <c:strCache>
                <c:ptCount val="7"/>
                <c:pt idx="0">
                  <c:v>Aid</c:v>
                </c:pt>
                <c:pt idx="1">
                  <c:v>Trade</c:v>
                </c:pt>
                <c:pt idx="2">
                  <c:v>Investment</c:v>
                </c:pt>
                <c:pt idx="3">
                  <c:v>Migration</c:v>
                </c:pt>
                <c:pt idx="4">
                  <c:v>Environment</c:v>
                </c:pt>
                <c:pt idx="5">
                  <c:v>Security</c:v>
                </c:pt>
                <c:pt idx="6">
                  <c:v>Technology</c:v>
                </c:pt>
              </c:strCache>
            </c:strRef>
          </c:cat>
          <c:val>
            <c:numRef>
              <c:f>'Graph 3'!$B$3:$H$3</c:f>
              <c:numCache>
                <c:formatCode>0.0</c:formatCode>
                <c:ptCount val="7"/>
                <c:pt idx="0">
                  <c:v>4.8908835987393813</c:v>
                </c:pt>
                <c:pt idx="1">
                  <c:v>5.347401025903598</c:v>
                </c:pt>
                <c:pt idx="2">
                  <c:v>5.7338871425666502</c:v>
                </c:pt>
                <c:pt idx="3">
                  <c:v>4.9632899462177278</c:v>
                </c:pt>
                <c:pt idx="4">
                  <c:v>6.7882979187345871</c:v>
                </c:pt>
                <c:pt idx="5">
                  <c:v>4.114185184130692</c:v>
                </c:pt>
                <c:pt idx="6">
                  <c:v>4.9776231936080473</c:v>
                </c:pt>
              </c:numCache>
            </c:numRef>
          </c:val>
        </c:ser>
        <c:ser>
          <c:idx val="7"/>
          <c:order val="7"/>
          <c:tx>
            <c:strRef>
              <c:f>'Graph 3'!$A$10</c:f>
              <c:strCache>
                <c:ptCount val="1"/>
                <c:pt idx="0">
                  <c:v>Top performers</c:v>
                </c:pt>
              </c:strCache>
            </c:strRef>
          </c:tx>
          <c:spPr>
            <a:ln w="53975">
              <a:solidFill>
                <a:srgbClr val="FFFF00"/>
              </a:solidFill>
            </a:ln>
          </c:spPr>
          <c:marker>
            <c:symbol val="none"/>
          </c:marker>
          <c:dLbls>
            <c:dLbl>
              <c:idx val="0"/>
              <c:layout>
                <c:manualLayout>
                  <c:x val="0.21831572615923009"/>
                  <c:y val="3.137178875367851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.24498906386701663"/>
                  <c:y val="-5.68562925846390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.24813779527559066"/>
                  <c:y val="8.32577745963572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.22218011811023633"/>
                  <c:y val="-1.11203902542485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0.28817344706911635"/>
                  <c:y val="6.29669397385932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0.22730457130358706"/>
                  <c:y val="6.3941746864975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0.25267574365704287"/>
                  <c:y val="-1.70860507966807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rgbClr val="FFFF00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Futura Std Book" pitchFamily="34" charset="0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'Graph 3'!$B$2:$H$2</c:f>
              <c:strCache>
                <c:ptCount val="7"/>
                <c:pt idx="0">
                  <c:v>Aid</c:v>
                </c:pt>
                <c:pt idx="1">
                  <c:v>Trade</c:v>
                </c:pt>
                <c:pt idx="2">
                  <c:v>Investment</c:v>
                </c:pt>
                <c:pt idx="3">
                  <c:v>Migration</c:v>
                </c:pt>
                <c:pt idx="4">
                  <c:v>Environment</c:v>
                </c:pt>
                <c:pt idx="5">
                  <c:v>Security</c:v>
                </c:pt>
                <c:pt idx="6">
                  <c:v>Technology</c:v>
                </c:pt>
              </c:strCache>
            </c:strRef>
          </c:cat>
          <c:val>
            <c:numRef>
              <c:f>'Graph 3'!$B$10:$H$10</c:f>
              <c:numCache>
                <c:formatCode>0.0</c:formatCode>
                <c:ptCount val="7"/>
                <c:pt idx="0">
                  <c:v>13.022714629244071</c:v>
                </c:pt>
                <c:pt idx="1">
                  <c:v>8.1155690880697549</c:v>
                </c:pt>
                <c:pt idx="2">
                  <c:v>6.3367346938775508</c:v>
                </c:pt>
                <c:pt idx="3">
                  <c:v>11.6753746424917</c:v>
                </c:pt>
                <c:pt idx="4">
                  <c:v>8.2541218784281956</c:v>
                </c:pt>
                <c:pt idx="5">
                  <c:v>7.664096555545246</c:v>
                </c:pt>
                <c:pt idx="6">
                  <c:v>7.3738943209245846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9266176"/>
        <c:axId val="79267712"/>
      </c:radarChart>
      <c:catAx>
        <c:axId val="79266176"/>
        <c:scaling>
          <c:orientation val="minMax"/>
        </c:scaling>
        <c:delete val="0"/>
        <c:axPos val="b"/>
        <c:majorGridlines/>
        <c:majorTickMark val="out"/>
        <c:minorTickMark val="none"/>
        <c:tickLblPos val="nextTo"/>
        <c:txPr>
          <a:bodyPr/>
          <a:lstStyle/>
          <a:p>
            <a:pPr>
              <a:defRPr sz="1800">
                <a:solidFill>
                  <a:srgbClr val="006B77"/>
                </a:solidFill>
                <a:latin typeface="Futura Std Book" pitchFamily="34" charset="0"/>
                <a:cs typeface="Arial" pitchFamily="34" charset="0"/>
              </a:defRPr>
            </a:pPr>
            <a:endParaRPr lang="en-US"/>
          </a:p>
        </c:txPr>
        <c:crossAx val="79267712"/>
        <c:crosses val="autoZero"/>
        <c:auto val="1"/>
        <c:lblAlgn val="ctr"/>
        <c:lblOffset val="100"/>
        <c:noMultiLvlLbl val="0"/>
      </c:catAx>
      <c:valAx>
        <c:axId val="79267712"/>
        <c:scaling>
          <c:orientation val="minMax"/>
        </c:scaling>
        <c:delete val="0"/>
        <c:axPos val="l"/>
        <c:majorGridlines/>
        <c:numFmt formatCode="0.0" sourceLinked="1"/>
        <c:majorTickMark val="cross"/>
        <c:minorTickMark val="none"/>
        <c:tickLblPos val="nextTo"/>
        <c:txPr>
          <a:bodyPr/>
          <a:lstStyle/>
          <a:p>
            <a:pPr>
              <a:defRPr sz="1000">
                <a:latin typeface="Futura Std Book" pitchFamily="34" charset="0"/>
              </a:defRPr>
            </a:pPr>
            <a:endParaRPr lang="en-US"/>
          </a:p>
        </c:txPr>
        <c:crossAx val="79266176"/>
        <c:crosses val="autoZero"/>
        <c:crossBetween val="between"/>
      </c:valAx>
      <c:spPr>
        <a:noFill/>
      </c:spPr>
    </c:plotArea>
    <c:legend>
      <c:legendPos val="b"/>
      <c:layout/>
      <c:overlay val="0"/>
      <c:txPr>
        <a:bodyPr/>
        <a:lstStyle/>
        <a:p>
          <a:pPr>
            <a:defRPr sz="1600">
              <a:solidFill>
                <a:schemeClr val="bg1"/>
              </a:solidFill>
              <a:latin typeface="Futura Std Book" pitchFamily="34" charset="0"/>
              <a:cs typeface="Arial" pitchFamily="34" charset="0"/>
            </a:defRPr>
          </a:pPr>
          <a:endParaRPr lang="en-US"/>
        </a:p>
      </c:txPr>
    </c:legend>
    <c:plotVisOnly val="1"/>
    <c:dispBlanksAs val="gap"/>
    <c:showDLblsOverMax val="0"/>
  </c:chart>
  <c:spPr>
    <a:noFill/>
  </c:spPr>
  <c:externalData r:id="rId2">
    <c:autoUpdate val="0"/>
  </c:externalData>
  <c:userShapes r:id="rId3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0.53685</cdr:x>
      <cdr:y>0.00268</cdr:y>
    </cdr:from>
    <cdr:to>
      <cdr:x>0.72099</cdr:x>
      <cdr:y>0.05356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908988" y="16149"/>
          <a:ext cx="1683717" cy="30710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 anchor="ctr" anchorCtr="0"/>
        <a:lstStyle xmlns:a="http://schemas.openxmlformats.org/drawingml/2006/main"/>
        <a:p xmlns:a="http://schemas.openxmlformats.org/drawingml/2006/main">
          <a:r>
            <a:rPr lang="en-US" sz="1800" b="0" dirty="0">
              <a:solidFill>
                <a:srgbClr val="FFFF00"/>
              </a:solidFill>
              <a:latin typeface="Futura Std Book" pitchFamily="34" charset="0"/>
              <a:cs typeface="Arial" pitchFamily="34" charset="0"/>
            </a:rPr>
            <a:t>Luxembourg</a:t>
          </a:r>
        </a:p>
      </cdr:txBody>
    </cdr:sp>
  </cdr:relSizeAnchor>
  <cdr:relSizeAnchor xmlns:cdr="http://schemas.openxmlformats.org/drawingml/2006/chartDrawing">
    <cdr:from>
      <cdr:x>0.70833</cdr:x>
      <cdr:y>0.21717</cdr:y>
    </cdr:from>
    <cdr:to>
      <cdr:x>0.92571</cdr:x>
      <cdr:y>0.27128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6477000" y="1310640"/>
          <a:ext cx="1987728" cy="3265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 anchor="ctr" anchorCtr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0" dirty="0" smtClean="0">
              <a:solidFill>
                <a:srgbClr val="FFFF00"/>
              </a:solidFill>
              <a:latin typeface="Futura Std Book" pitchFamily="34" charset="0"/>
              <a:cs typeface="Arial" pitchFamily="34" charset="0"/>
            </a:rPr>
            <a:t>New</a:t>
          </a:r>
          <a:r>
            <a:rPr lang="en-US" sz="1800" b="0" baseline="0" dirty="0" smtClean="0">
              <a:solidFill>
                <a:srgbClr val="FFFF00"/>
              </a:solidFill>
              <a:latin typeface="Futura Std Book" pitchFamily="34" charset="0"/>
              <a:cs typeface="Arial" pitchFamily="34" charset="0"/>
            </a:rPr>
            <a:t> Zealand</a:t>
          </a:r>
          <a:endParaRPr lang="en-US" sz="1800" b="0" dirty="0">
            <a:solidFill>
              <a:srgbClr val="FFFF00"/>
            </a:solidFill>
            <a:latin typeface="Futura Std Book" pitchFamily="34" charset="0"/>
            <a:cs typeface="Arial" pitchFamily="34" charset="0"/>
          </a:endParaRPr>
        </a:p>
      </cdr:txBody>
    </cdr:sp>
  </cdr:relSizeAnchor>
  <cdr:relSizeAnchor xmlns:cdr="http://schemas.openxmlformats.org/drawingml/2006/chartDrawing">
    <cdr:from>
      <cdr:x>0.775</cdr:x>
      <cdr:y>0.54545</cdr:y>
    </cdr:from>
    <cdr:to>
      <cdr:x>0.97468</cdr:x>
      <cdr:y>0.6129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7086600" y="3291840"/>
          <a:ext cx="1825880" cy="4070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 anchor="ctr" anchorCtr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0" dirty="0">
              <a:solidFill>
                <a:srgbClr val="FFFF00"/>
              </a:solidFill>
              <a:latin typeface="Futura Std Book" pitchFamily="34" charset="0"/>
              <a:cs typeface="Arial" pitchFamily="34" charset="0"/>
            </a:rPr>
            <a:t>Australia</a:t>
          </a:r>
        </a:p>
      </cdr:txBody>
    </cdr:sp>
  </cdr:relSizeAnchor>
  <cdr:relSizeAnchor xmlns:cdr="http://schemas.openxmlformats.org/drawingml/2006/chartDrawing">
    <cdr:from>
      <cdr:x>0.70833</cdr:x>
      <cdr:y>0.77273</cdr:y>
    </cdr:from>
    <cdr:to>
      <cdr:x>0.82183</cdr:x>
      <cdr:y>0.80337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6477000" y="4663440"/>
          <a:ext cx="1037843" cy="1849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 anchor="ctr" anchorCtr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0" dirty="0">
              <a:solidFill>
                <a:srgbClr val="FFFF00"/>
              </a:solidFill>
              <a:latin typeface="Futura Std Book" pitchFamily="34" charset="0"/>
              <a:cs typeface="Arial" pitchFamily="34" charset="0"/>
            </a:rPr>
            <a:t>Austria</a:t>
          </a:r>
        </a:p>
      </cdr:txBody>
    </cdr:sp>
  </cdr:relSizeAnchor>
  <cdr:relSizeAnchor xmlns:cdr="http://schemas.openxmlformats.org/drawingml/2006/chartDrawing">
    <cdr:from>
      <cdr:x>0.14167</cdr:x>
      <cdr:y>0.7601</cdr:y>
    </cdr:from>
    <cdr:to>
      <cdr:x>0.28882</cdr:x>
      <cdr:y>0.80649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295400" y="4587240"/>
          <a:ext cx="1345543" cy="2799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 anchor="ctr" anchorCtr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0" dirty="0">
              <a:solidFill>
                <a:srgbClr val="FFFF00"/>
              </a:solidFill>
              <a:latin typeface="Futura Std Book" pitchFamily="34" charset="0"/>
              <a:cs typeface="Arial" pitchFamily="34" charset="0"/>
            </a:rPr>
            <a:t>Slovakia</a:t>
          </a:r>
        </a:p>
      </cdr:txBody>
    </cdr:sp>
  </cdr:relSizeAnchor>
  <cdr:relSizeAnchor xmlns:cdr="http://schemas.openxmlformats.org/drawingml/2006/chartDrawing">
    <cdr:from>
      <cdr:x>0.10833</cdr:x>
      <cdr:y>0.54545</cdr:y>
    </cdr:from>
    <cdr:to>
      <cdr:x>0.24072</cdr:x>
      <cdr:y>0.59874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990600" y="3291840"/>
          <a:ext cx="1210550" cy="3215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 anchor="ctr" anchorCtr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0" dirty="0">
              <a:solidFill>
                <a:srgbClr val="FFFF00"/>
              </a:solidFill>
              <a:latin typeface="Futura Std Book" pitchFamily="34" charset="0"/>
              <a:cs typeface="Arial" pitchFamily="34" charset="0"/>
            </a:rPr>
            <a:t>Denmark</a:t>
          </a:r>
        </a:p>
      </cdr:txBody>
    </cdr:sp>
  </cdr:relSizeAnchor>
  <cdr:relSizeAnchor xmlns:cdr="http://schemas.openxmlformats.org/drawingml/2006/chartDrawing">
    <cdr:from>
      <cdr:x>0.11667</cdr:x>
      <cdr:y>0.21717</cdr:y>
    </cdr:from>
    <cdr:to>
      <cdr:x>0.25289</cdr:x>
      <cdr:y>0.26284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1066800" y="1310640"/>
          <a:ext cx="1245661" cy="2756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 anchor="ctr" anchorCtr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1800" b="0" dirty="0">
              <a:solidFill>
                <a:srgbClr val="FFFF00"/>
              </a:solidFill>
              <a:latin typeface="Futura Std Book" pitchFamily="34" charset="0"/>
              <a:cs typeface="Arial" pitchFamily="34" charset="0"/>
            </a:rPr>
            <a:t>Portugal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089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7682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340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37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996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783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48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579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210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536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505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8169C-B9D8-4E40-9DE0-6B5BB35A8104}" type="datetimeFigureOut">
              <a:rPr lang="en-GB" smtClean="0"/>
              <a:t>29/10/2012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FF29E2-39C3-4B9A-921D-F9FA82CEDA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27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232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3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76200" y="304800"/>
            <a:ext cx="8610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 smtClean="0">
                <a:latin typeface="Helvetica-CondensedBold" pitchFamily="34" charset="0"/>
              </a:rPr>
              <a:t>Beyond aid policies in Europe</a:t>
            </a:r>
            <a:endParaRPr lang="en-GB" sz="7200" b="1" dirty="0">
              <a:latin typeface="Helvetica-CondensedBold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477" y="5080318"/>
            <a:ext cx="2666523" cy="1777682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52400" y="2895600"/>
            <a:ext cx="350769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latin typeface="Helvetica-Light" pitchFamily="34" charset="0"/>
              </a:rPr>
              <a:t>Owen Barder</a:t>
            </a:r>
            <a:endParaRPr lang="en-GB" sz="4400" dirty="0">
              <a:latin typeface="Helvetica-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15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5" y="0"/>
            <a:ext cx="9259071" cy="68441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81000" y="-152400"/>
            <a:ext cx="10058400" cy="1219200"/>
          </a:xfrm>
          <a:noFill/>
          <a:ln>
            <a:noFill/>
          </a:ln>
          <a:effectLst>
            <a:softEdge rad="63500"/>
          </a:effectLst>
        </p:spPr>
        <p:txBody>
          <a:bodyPr anchor="ctr">
            <a:normAutofit/>
          </a:bodyPr>
          <a:lstStyle/>
          <a:p>
            <a:r>
              <a:rPr lang="en-US" sz="4800" dirty="0" smtClean="0">
                <a:latin typeface="Helvetica-CondensedBold" pitchFamily="34" charset="0"/>
              </a:rPr>
              <a:t>Rich countries can do more than aid</a:t>
            </a:r>
            <a:endParaRPr lang="en-GB" sz="4800" dirty="0">
              <a:latin typeface="Helvetica-Condensed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341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/>
          <p:cNvSpPr/>
          <p:nvPr/>
        </p:nvSpPr>
        <p:spPr>
          <a:xfrm>
            <a:off x="0" y="5029200"/>
            <a:ext cx="9144000" cy="182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6000" dirty="0" smtClean="0">
                <a:latin typeface="Helvetica-CondensedBold" pitchFamily="34" charset="0"/>
              </a:rPr>
              <a:t>Removing trade barriers</a:t>
            </a:r>
          </a:p>
          <a:p>
            <a:r>
              <a:rPr lang="en-US" sz="2800" dirty="0" smtClean="0">
                <a:latin typeface="Helvetica-Light" pitchFamily="34" charset="0"/>
              </a:rPr>
              <a:t>gives poor countries access to markets and jobs</a:t>
            </a:r>
            <a:endParaRPr lang="en-GB" sz="2800" dirty="0">
              <a:latin typeface="Helvetica-Light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3233" r="-152" b="12936"/>
          <a:stretch/>
        </p:blipFill>
        <p:spPr>
          <a:xfrm>
            <a:off x="0" y="0"/>
            <a:ext cx="9157855" cy="502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76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96"/>
          <a:stretch/>
        </p:blipFill>
        <p:spPr>
          <a:xfrm>
            <a:off x="-1" y="1828800"/>
            <a:ext cx="9144002" cy="5029201"/>
          </a:xfrm>
          <a:prstGeom prst="rect">
            <a:avLst/>
          </a:prstGeom>
        </p:spPr>
      </p:pic>
      <p:sp useBgFill="1">
        <p:nvSpPr>
          <p:cNvPr id="6" name="Rectangle 5"/>
          <p:cNvSpPr/>
          <p:nvPr/>
        </p:nvSpPr>
        <p:spPr>
          <a:xfrm>
            <a:off x="6927" y="0"/>
            <a:ext cx="9144000" cy="182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6000" dirty="0" smtClean="0">
                <a:latin typeface="Helvetica-CondensedBold" pitchFamily="34" charset="0"/>
              </a:rPr>
              <a:t>Encouraging investment</a:t>
            </a:r>
          </a:p>
          <a:p>
            <a:r>
              <a:rPr lang="en-US" sz="2800" dirty="0">
                <a:latin typeface="Helvetica-Light" pitchFamily="34" charset="0"/>
              </a:rPr>
              <a:t>a</a:t>
            </a:r>
            <a:r>
              <a:rPr lang="en-US" sz="2800" dirty="0" smtClean="0">
                <a:latin typeface="Helvetica-Light" pitchFamily="34" charset="0"/>
              </a:rPr>
              <a:t>nd fighting international bribery</a:t>
            </a:r>
            <a:endParaRPr lang="en-GB" sz="2800" dirty="0">
              <a:latin typeface="Helvetica-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76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17" b="12134"/>
          <a:stretch/>
        </p:blipFill>
        <p:spPr>
          <a:xfrm>
            <a:off x="0" y="6927"/>
            <a:ext cx="9144000" cy="5022273"/>
          </a:xfrm>
          <a:prstGeom prst="rect">
            <a:avLst/>
          </a:prstGeom>
        </p:spPr>
      </p:pic>
      <p:sp useBgFill="1">
        <p:nvSpPr>
          <p:cNvPr id="6" name="Rectangle 5"/>
          <p:cNvSpPr/>
          <p:nvPr/>
        </p:nvSpPr>
        <p:spPr>
          <a:xfrm>
            <a:off x="6927" y="5029200"/>
            <a:ext cx="9144000" cy="182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6000" dirty="0" smtClean="0">
                <a:latin typeface="Helvetica-CondensedBold" pitchFamily="34" charset="0"/>
              </a:rPr>
              <a:t>Allowing migrants</a:t>
            </a:r>
          </a:p>
          <a:p>
            <a:r>
              <a:rPr lang="en-US" sz="2800" dirty="0" smtClean="0">
                <a:latin typeface="Helvetica-Light" pitchFamily="34" charset="0"/>
              </a:rPr>
              <a:t>to seek higher-paying jobs and send remittances</a:t>
            </a:r>
            <a:endParaRPr lang="en-GB" sz="2800" dirty="0">
              <a:latin typeface="Helvetica-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56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99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94"/>
          <a:stretch/>
        </p:blipFill>
        <p:spPr>
          <a:xfrm>
            <a:off x="0" y="1828800"/>
            <a:ext cx="9144000" cy="5029200"/>
          </a:xfrm>
          <a:prstGeom prst="rect">
            <a:avLst/>
          </a:prstGeom>
        </p:spPr>
      </p:pic>
      <p:sp useBgFill="1">
        <p:nvSpPr>
          <p:cNvPr id="6" name="Rectangle 5"/>
          <p:cNvSpPr/>
          <p:nvPr/>
        </p:nvSpPr>
        <p:spPr>
          <a:xfrm>
            <a:off x="6927" y="0"/>
            <a:ext cx="9144000" cy="182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6000" dirty="0" smtClean="0">
                <a:latin typeface="Helvetica-CondensedBold" pitchFamily="34" charset="0"/>
              </a:rPr>
              <a:t>Protecting the environment</a:t>
            </a:r>
          </a:p>
          <a:p>
            <a:r>
              <a:rPr lang="en-US" sz="2800" dirty="0">
                <a:latin typeface="Helvetica-Light" pitchFamily="34" charset="0"/>
              </a:rPr>
              <a:t>a</a:t>
            </a:r>
            <a:r>
              <a:rPr lang="en-US" sz="2800" dirty="0" smtClean="0">
                <a:latin typeface="Helvetica-Light" pitchFamily="34" charset="0"/>
              </a:rPr>
              <a:t>nd the global commons</a:t>
            </a:r>
            <a:endParaRPr lang="en-GB" sz="2800" dirty="0">
              <a:latin typeface="Helvetica-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307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3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angle 3"/>
          <p:cNvSpPr/>
          <p:nvPr/>
        </p:nvSpPr>
        <p:spPr>
          <a:xfrm>
            <a:off x="6927" y="5029200"/>
            <a:ext cx="9144000" cy="182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6000" dirty="0" smtClean="0">
                <a:latin typeface="Helvetica-CondensedBold" pitchFamily="34" charset="0"/>
              </a:rPr>
              <a:t>Fostering security</a:t>
            </a:r>
          </a:p>
          <a:p>
            <a:r>
              <a:rPr lang="en-US" sz="2800" dirty="0">
                <a:latin typeface="Helvetica-Light" pitchFamily="34" charset="0"/>
              </a:rPr>
              <a:t>a</a:t>
            </a:r>
            <a:r>
              <a:rPr lang="en-US" sz="2800" dirty="0" smtClean="0">
                <a:latin typeface="Helvetica-Light" pitchFamily="34" charset="0"/>
              </a:rPr>
              <a:t>nd protecting international sea-lanes</a:t>
            </a:r>
            <a:endParaRPr lang="en-GB" sz="2800" dirty="0">
              <a:latin typeface="Helvetica-Light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945"/>
          <a:stretch/>
        </p:blipFill>
        <p:spPr>
          <a:xfrm>
            <a:off x="6927" y="-6927"/>
            <a:ext cx="9137073" cy="5036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04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1" b="7476"/>
          <a:stretch/>
        </p:blipFill>
        <p:spPr>
          <a:xfrm>
            <a:off x="0" y="1828800"/>
            <a:ext cx="9144000" cy="5029200"/>
          </a:xfrm>
          <a:prstGeom prst="rect">
            <a:avLst/>
          </a:prstGeom>
        </p:spPr>
      </p:pic>
      <p:sp useBgFill="1">
        <p:nvSpPr>
          <p:cNvPr id="6" name="Rectangle 5"/>
          <p:cNvSpPr/>
          <p:nvPr/>
        </p:nvSpPr>
        <p:spPr>
          <a:xfrm>
            <a:off x="6927" y="0"/>
            <a:ext cx="9144000" cy="18288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6000" dirty="0" smtClean="0">
                <a:latin typeface="Helvetica-CondensedBold" pitchFamily="34" charset="0"/>
              </a:rPr>
              <a:t>Disseminating technology</a:t>
            </a:r>
          </a:p>
          <a:p>
            <a:r>
              <a:rPr lang="en-US" sz="2800" dirty="0" smtClean="0">
                <a:latin typeface="Helvetica-Light" pitchFamily="34" charset="0"/>
              </a:rPr>
              <a:t>prompts innovation in developing countries</a:t>
            </a:r>
            <a:endParaRPr lang="en-GB" sz="2800" dirty="0">
              <a:latin typeface="Helvetica-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62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6B77"/>
                </a:solidFill>
                <a:latin typeface="TheMix-Plain" pitchFamily="34" charset="0"/>
              </a:rPr>
              <a:t>Beyond aid policies in Europe</a:t>
            </a:r>
            <a:endParaRPr lang="en-GB" dirty="0">
              <a:solidFill>
                <a:srgbClr val="006B77"/>
              </a:solidFill>
              <a:latin typeface="TheMix-Plain" pitchFamily="34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BCAD75"/>
                </a:solidFill>
                <a:latin typeface="TheMixLight-Caps" pitchFamily="34" charset="0"/>
              </a:rPr>
              <a:t>Owen Barder, Center for Global Development in Europe</a:t>
            </a:r>
            <a:endParaRPr lang="en-GB" dirty="0">
              <a:solidFill>
                <a:srgbClr val="BCAD75"/>
              </a:solidFill>
              <a:latin typeface="TheMixLight-Caps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477" y="0"/>
            <a:ext cx="2666523" cy="177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179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5" y="0"/>
            <a:ext cx="9259071" cy="684414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81000" y="-76200"/>
            <a:ext cx="10058400" cy="1219200"/>
          </a:xfrm>
          <a:noFill/>
          <a:ln>
            <a:noFill/>
          </a:ln>
          <a:effectLst>
            <a:softEdge rad="63500"/>
          </a:effectLst>
        </p:spPr>
        <p:txBody>
          <a:bodyPr anchor="ctr">
            <a:normAutofit/>
          </a:bodyPr>
          <a:lstStyle/>
          <a:p>
            <a:r>
              <a:rPr lang="en-US" dirty="0" smtClean="0">
                <a:latin typeface="Futura Std Book" pitchFamily="34" charset="0"/>
              </a:rPr>
              <a:t>Development is about more than aid</a:t>
            </a:r>
            <a:endParaRPr lang="en-GB" dirty="0">
              <a:latin typeface="Futura Std Book" pitchFamily="34" charset="0"/>
            </a:endParaRPr>
          </a:p>
        </p:txBody>
      </p:sp>
      <p:sp>
        <p:nvSpPr>
          <p:cNvPr id="10" name="Hexagon 9"/>
          <p:cNvSpPr/>
          <p:nvPr/>
        </p:nvSpPr>
        <p:spPr>
          <a:xfrm>
            <a:off x="3034146" y="1066800"/>
            <a:ext cx="3048000" cy="1295400"/>
          </a:xfrm>
          <a:prstGeom prst="hexagon">
            <a:avLst/>
          </a:prstGeom>
          <a:solidFill>
            <a:srgbClr val="006B77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latin typeface="Futura Std Book" pitchFamily="34" charset="0"/>
              </a:rPr>
              <a:t>TRADE</a:t>
            </a:r>
          </a:p>
          <a:p>
            <a:pPr algn="ctr"/>
            <a:r>
              <a:rPr lang="en-US" dirty="0" smtClean="0">
                <a:latin typeface="Futura Std Book" pitchFamily="34" charset="0"/>
              </a:rPr>
              <a:t>Lifting barriers to goods from poor countries</a:t>
            </a:r>
            <a:endParaRPr lang="en-GB" dirty="0">
              <a:latin typeface="Futura Std Book" pitchFamily="34" charset="0"/>
            </a:endParaRPr>
          </a:p>
        </p:txBody>
      </p:sp>
      <p:sp>
        <p:nvSpPr>
          <p:cNvPr id="11" name="Hexagon 10"/>
          <p:cNvSpPr/>
          <p:nvPr/>
        </p:nvSpPr>
        <p:spPr>
          <a:xfrm>
            <a:off x="6019800" y="2362200"/>
            <a:ext cx="3124200" cy="1295400"/>
          </a:xfrm>
          <a:prstGeom prst="hexagon">
            <a:avLst/>
          </a:prstGeom>
          <a:solidFill>
            <a:srgbClr val="006B77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Futura Std Book" pitchFamily="34" charset="0"/>
              </a:rPr>
              <a:t>INVESTMENT</a:t>
            </a:r>
          </a:p>
          <a:p>
            <a:pPr algn="ctr"/>
            <a:r>
              <a:rPr lang="en-US" dirty="0">
                <a:latin typeface="Futura Std Book" pitchFamily="34" charset="0"/>
              </a:rPr>
              <a:t>Fighting international bribery </a:t>
            </a:r>
          </a:p>
          <a:p>
            <a:pPr algn="ctr"/>
            <a:r>
              <a:rPr lang="en-US" dirty="0">
                <a:latin typeface="Futura Std Book" pitchFamily="34" charset="0"/>
              </a:rPr>
              <a:t>Political risk insurance</a:t>
            </a:r>
            <a:endParaRPr lang="en-GB" dirty="0">
              <a:latin typeface="Futura Std Book" pitchFamily="34" charset="0"/>
            </a:endParaRPr>
          </a:p>
        </p:txBody>
      </p:sp>
      <p:sp>
        <p:nvSpPr>
          <p:cNvPr id="12" name="Hexagon 11"/>
          <p:cNvSpPr/>
          <p:nvPr/>
        </p:nvSpPr>
        <p:spPr>
          <a:xfrm>
            <a:off x="6096000" y="4114800"/>
            <a:ext cx="3048000" cy="1295400"/>
          </a:xfrm>
          <a:prstGeom prst="hexagon">
            <a:avLst/>
          </a:prstGeom>
          <a:solidFill>
            <a:srgbClr val="006B77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Futura Std Book" pitchFamily="34" charset="0"/>
              </a:rPr>
              <a:t>MIGRATION</a:t>
            </a:r>
          </a:p>
          <a:p>
            <a:pPr algn="ctr"/>
            <a:r>
              <a:rPr lang="en-US" dirty="0">
                <a:latin typeface="Futura Std Book" pitchFamily="34" charset="0"/>
              </a:rPr>
              <a:t>Foreign students</a:t>
            </a:r>
          </a:p>
          <a:p>
            <a:pPr algn="ctr"/>
            <a:r>
              <a:rPr lang="en-US" dirty="0">
                <a:latin typeface="Futura Std Book" pitchFamily="34" charset="0"/>
              </a:rPr>
              <a:t>Aid to </a:t>
            </a:r>
            <a:r>
              <a:rPr lang="en-US" dirty="0" err="1">
                <a:latin typeface="Futura Std Book" pitchFamily="34" charset="0"/>
              </a:rPr>
              <a:t>regugees</a:t>
            </a:r>
            <a:endParaRPr lang="en-GB" dirty="0">
              <a:latin typeface="Futura Std Book" pitchFamily="34" charset="0"/>
            </a:endParaRPr>
          </a:p>
        </p:txBody>
      </p:sp>
      <p:sp>
        <p:nvSpPr>
          <p:cNvPr id="13" name="Hexagon 12"/>
          <p:cNvSpPr/>
          <p:nvPr/>
        </p:nvSpPr>
        <p:spPr>
          <a:xfrm>
            <a:off x="13855" y="2362200"/>
            <a:ext cx="3048000" cy="1295400"/>
          </a:xfrm>
          <a:prstGeom prst="hexagon">
            <a:avLst/>
          </a:prstGeom>
          <a:solidFill>
            <a:srgbClr val="006B77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Futura Std Book" pitchFamily="34" charset="0"/>
              </a:rPr>
              <a:t>TECHNOLOGY</a:t>
            </a:r>
          </a:p>
          <a:p>
            <a:pPr algn="ctr"/>
            <a:r>
              <a:rPr lang="en-US" dirty="0" err="1">
                <a:latin typeface="Futura Std Book" pitchFamily="34" charset="0"/>
              </a:rPr>
              <a:t>Incentivising</a:t>
            </a:r>
            <a:r>
              <a:rPr lang="en-US" dirty="0">
                <a:latin typeface="Futura Std Book" pitchFamily="34" charset="0"/>
              </a:rPr>
              <a:t> R&amp;D</a:t>
            </a:r>
          </a:p>
          <a:p>
            <a:pPr algn="ctr"/>
            <a:r>
              <a:rPr lang="en-US" dirty="0">
                <a:latin typeface="Futura Std Book" pitchFamily="34" charset="0"/>
              </a:rPr>
              <a:t>Limiting intellectual property rights</a:t>
            </a:r>
            <a:endParaRPr lang="en-GB" dirty="0">
              <a:latin typeface="Futura Std Book" pitchFamily="34" charset="0"/>
            </a:endParaRPr>
          </a:p>
        </p:txBody>
      </p:sp>
      <p:sp>
        <p:nvSpPr>
          <p:cNvPr id="15" name="Hexagon 14"/>
          <p:cNvSpPr/>
          <p:nvPr/>
        </p:nvSpPr>
        <p:spPr>
          <a:xfrm>
            <a:off x="13855" y="4114800"/>
            <a:ext cx="3048000" cy="1295400"/>
          </a:xfrm>
          <a:prstGeom prst="hexagon">
            <a:avLst/>
          </a:prstGeom>
          <a:solidFill>
            <a:srgbClr val="006B77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Futura Std Book" pitchFamily="34" charset="0"/>
              </a:rPr>
              <a:t>SECURITY</a:t>
            </a:r>
          </a:p>
          <a:p>
            <a:pPr algn="ctr"/>
            <a:r>
              <a:rPr lang="en-US" dirty="0">
                <a:latin typeface="Futura Std Book" pitchFamily="34" charset="0"/>
              </a:rPr>
              <a:t>Peace-keeping</a:t>
            </a:r>
          </a:p>
          <a:p>
            <a:pPr algn="ctr"/>
            <a:r>
              <a:rPr lang="en-US" dirty="0">
                <a:latin typeface="Futura Std Book" pitchFamily="34" charset="0"/>
              </a:rPr>
              <a:t>Protecting sea lanes</a:t>
            </a:r>
            <a:endParaRPr lang="en-GB" dirty="0">
              <a:latin typeface="Futura Std Book" pitchFamily="34" charset="0"/>
            </a:endParaRPr>
          </a:p>
        </p:txBody>
      </p:sp>
      <p:sp>
        <p:nvSpPr>
          <p:cNvPr id="16" name="Hexagon 15"/>
          <p:cNvSpPr/>
          <p:nvPr/>
        </p:nvSpPr>
        <p:spPr>
          <a:xfrm>
            <a:off x="3119390" y="5562600"/>
            <a:ext cx="3048000" cy="1295400"/>
          </a:xfrm>
          <a:prstGeom prst="hexagon">
            <a:avLst/>
          </a:prstGeom>
          <a:solidFill>
            <a:srgbClr val="006B77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latin typeface="Futura Std Book" pitchFamily="34" charset="0"/>
              </a:rPr>
              <a:t>ENVIRONMENT</a:t>
            </a:r>
          </a:p>
          <a:p>
            <a:pPr algn="ctr"/>
            <a:r>
              <a:rPr lang="en-US" dirty="0">
                <a:latin typeface="Futura Std Book" pitchFamily="34" charset="0"/>
              </a:rPr>
              <a:t>GHG emissions</a:t>
            </a:r>
          </a:p>
          <a:p>
            <a:pPr algn="ctr"/>
            <a:r>
              <a:rPr lang="en-US" dirty="0">
                <a:latin typeface="Futura Std Book" pitchFamily="34" charset="0"/>
              </a:rPr>
              <a:t>Preservation of biodiversity</a:t>
            </a:r>
            <a:endParaRPr lang="en-GB" dirty="0">
              <a:latin typeface="Futura Std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219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0730558"/>
              </p:ext>
            </p:extLst>
          </p:nvPr>
        </p:nvGraphicFramePr>
        <p:xfrm>
          <a:off x="-180975" y="442912"/>
          <a:ext cx="9505951" cy="59721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Oval 4"/>
          <p:cNvSpPr/>
          <p:nvPr/>
        </p:nvSpPr>
        <p:spPr>
          <a:xfrm>
            <a:off x="914400" y="2860964"/>
            <a:ext cx="1066800" cy="533400"/>
          </a:xfrm>
          <a:prstGeom prst="ellipse">
            <a:avLst/>
          </a:prstGeom>
          <a:noFill/>
          <a:ln>
            <a:solidFill>
              <a:srgbClr val="E8112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41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verall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5277853"/>
              </p:ext>
            </p:extLst>
          </p:nvPr>
        </p:nvGraphicFramePr>
        <p:xfrm>
          <a:off x="59535" y="685800"/>
          <a:ext cx="9013439" cy="6019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>
                <a:solidFill>
                  <a:srgbClr val="BCAD75"/>
                </a:solidFill>
                <a:latin typeface="Futura Std Book" pitchFamily="34" charset="0"/>
              </a:rPr>
              <a:t>Europe is not as good as expected</a:t>
            </a:r>
            <a:endParaRPr lang="en-GB" sz="2800" dirty="0">
              <a:solidFill>
                <a:srgbClr val="BCAD75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893"/>
          <a:stretch/>
        </p:blipFill>
        <p:spPr>
          <a:xfrm>
            <a:off x="6018878" y="6288531"/>
            <a:ext cx="579490" cy="42868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163"/>
          <a:stretch/>
        </p:blipFill>
        <p:spPr>
          <a:xfrm>
            <a:off x="4446155" y="6280307"/>
            <a:ext cx="544945" cy="436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59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Guest\Pictures\Humanitarian aid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1246909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381000" y="381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Futura Std Book" pitchFamily="34" charset="0"/>
              </a:rPr>
              <a:t>Europe tackles the symptoms of poverty</a:t>
            </a:r>
            <a:endParaRPr lang="en-GB" dirty="0">
              <a:latin typeface="Futura Std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92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Guest\Pictures\Humanitarian aid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477" y="0"/>
            <a:ext cx="93869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3505200"/>
            <a:ext cx="6934200" cy="1981200"/>
          </a:xfrm>
        </p:spPr>
        <p:txBody>
          <a:bodyPr>
            <a:normAutofit/>
          </a:bodyPr>
          <a:lstStyle/>
          <a:p>
            <a:pPr algn="l"/>
            <a:r>
              <a:rPr lang="en-US" sz="4000" dirty="0" smtClean="0">
                <a:latin typeface="Futura Std Book" pitchFamily="34" charset="0"/>
              </a:rPr>
              <a:t>Europe tackles the symptoms of poverty</a:t>
            </a:r>
            <a:endParaRPr lang="en-GB" sz="4000" dirty="0">
              <a:latin typeface="Futura Std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2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0764" y="0"/>
            <a:ext cx="10325528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600" y="5029200"/>
            <a:ext cx="6400800" cy="1752600"/>
          </a:xfrm>
        </p:spPr>
        <p:txBody>
          <a:bodyPr>
            <a:normAutofit/>
          </a:bodyPr>
          <a:lstStyle/>
          <a:p>
            <a:r>
              <a:rPr lang="en-US" sz="4000" dirty="0" smtClean="0">
                <a:effectLst/>
                <a:latin typeface="Futura Std Book" pitchFamily="34" charset="0"/>
              </a:rPr>
              <a:t>Europe tackles the symptoms of poverty</a:t>
            </a:r>
            <a:endParaRPr lang="en-GB" sz="4000" dirty="0">
              <a:effectLst/>
              <a:latin typeface="Futura Std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189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" r="4257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48491" y="274638"/>
            <a:ext cx="9192491" cy="11731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Futura Std Book" pitchFamily="34" charset="0"/>
              </a:rPr>
              <a:t>but could do better to address its causes</a:t>
            </a:r>
            <a:endParaRPr lang="en-GB" dirty="0">
              <a:latin typeface="Futura Std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240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4085628"/>
              </p:ext>
            </p:extLst>
          </p:nvPr>
        </p:nvGraphicFramePr>
        <p:xfrm>
          <a:off x="0" y="-20232"/>
          <a:ext cx="4648200" cy="6857450"/>
        </p:xfrm>
        <a:graphic>
          <a:graphicData uri="http://schemas.openxmlformats.org/drawingml/2006/table">
            <a:tbl>
              <a:tblPr/>
              <a:tblGrid>
                <a:gridCol w="1219200"/>
                <a:gridCol w="2168471"/>
                <a:gridCol w="1260529"/>
              </a:tblGrid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CDI Rank</a:t>
                      </a:r>
                      <a:endParaRPr lang="en-GB" sz="2000" b="0" i="0" u="none" strike="noStrike" dirty="0">
                        <a:solidFill>
                          <a:schemeClr val="bg1"/>
                        </a:solidFill>
                        <a:effectLst/>
                        <a:latin typeface="Futura Std Book" pitchFamily="34" charset="0"/>
                      </a:endParaRP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Country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Score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1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Denmark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7.0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2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Norway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6.6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3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Sweden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6.4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4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Luxembourg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6.3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5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Austria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6.2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6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Netherlands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6.1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7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Finland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6.0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0896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9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  <a:ea typeface="+mn-ea"/>
                          <a:cs typeface="+mn-cs"/>
                        </a:rPr>
                        <a:t>United</a:t>
                      </a:r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 Kingdom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5.7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10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Portugal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5.5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11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Germany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5.4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13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Belgium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5.3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13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France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5.3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15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Spain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5.2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17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Ireland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5.1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18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Switzerland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5.0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20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Italy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4.7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21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Greece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4.5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22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Hungary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4.0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23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Slovakia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3.8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0896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24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Czech Republic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3.7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715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25</a:t>
                      </a:r>
                    </a:p>
                  </a:txBody>
                  <a:tcPr marL="6775" marR="6775" marT="677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Poland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>
                          <a:solidFill>
                            <a:schemeClr val="bg1"/>
                          </a:solidFill>
                          <a:effectLst/>
                          <a:latin typeface="Futura Std Book" pitchFamily="34" charset="0"/>
                        </a:rPr>
                        <a:t>3.6</a:t>
                      </a:r>
                    </a:p>
                  </a:txBody>
                  <a:tcPr marL="6775" marR="6775" marT="6775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228600" y="4953000"/>
            <a:ext cx="4572000" cy="0"/>
          </a:xfrm>
          <a:prstGeom prst="line">
            <a:avLst/>
          </a:prstGeom>
          <a:ln w="38100">
            <a:solidFill>
              <a:srgbClr val="BCAD7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800600" y="4768334"/>
            <a:ext cx="1629357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dirty="0" smtClean="0">
                <a:solidFill>
                  <a:srgbClr val="BCAD75"/>
                </a:solidFill>
                <a:latin typeface="Futura Std Book" pitchFamily="34" charset="0"/>
              </a:rPr>
              <a:t>average score</a:t>
            </a:r>
            <a:endParaRPr lang="en-GB" dirty="0">
              <a:solidFill>
                <a:srgbClr val="BCAD75"/>
              </a:solidFill>
              <a:latin typeface="Futura Std Book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57800" y="493693"/>
            <a:ext cx="3733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6B77"/>
                </a:solidFill>
                <a:latin typeface="Futura Std Book" pitchFamily="34" charset="0"/>
              </a:rPr>
              <a:t>The top scorers are small countries…</a:t>
            </a:r>
            <a:endParaRPr lang="en-GB" sz="2800" dirty="0">
              <a:solidFill>
                <a:srgbClr val="006B77"/>
              </a:solidFill>
              <a:latin typeface="Futura Std Boo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57800" y="2653605"/>
            <a:ext cx="3733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006B77"/>
                </a:solidFill>
                <a:latin typeface="Futura Std Book" pitchFamily="34" charset="0"/>
              </a:rPr>
              <a:t>while the more populous countries do relatively poorly.</a:t>
            </a:r>
            <a:endParaRPr lang="en-GB" sz="2800" dirty="0">
              <a:solidFill>
                <a:srgbClr val="006B77"/>
              </a:solidFill>
              <a:latin typeface="Futura Std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937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BCAD75"/>
                </a:solidFill>
                <a:latin typeface="Futura Std Book" pitchFamily="34" charset="0"/>
                <a:cs typeface="Arial" pitchFamily="34" charset="0"/>
              </a:rPr>
              <a:t>There is room for improvement</a:t>
            </a:r>
            <a:r>
              <a:rPr lang="en-GB" sz="2800" dirty="0">
                <a:solidFill>
                  <a:srgbClr val="BCAD75"/>
                </a:solidFill>
                <a:latin typeface="Futura Std Book" pitchFamily="34" charset="0"/>
                <a:cs typeface="Arial" pitchFamily="34" charset="0"/>
              </a:rPr>
              <a:t/>
            </a:r>
            <a:br>
              <a:rPr lang="en-GB" sz="2800" dirty="0">
                <a:solidFill>
                  <a:srgbClr val="BCAD75"/>
                </a:solidFill>
                <a:latin typeface="Futura Std Book" pitchFamily="34" charset="0"/>
                <a:cs typeface="Arial" pitchFamily="34" charset="0"/>
              </a:rPr>
            </a:br>
            <a:endParaRPr lang="en-GB" sz="2800" dirty="0">
              <a:solidFill>
                <a:srgbClr val="BCAD75"/>
              </a:solidFill>
              <a:latin typeface="Futura Std Book" pitchFamily="34" charset="0"/>
            </a:endParaRPr>
          </a:p>
        </p:txBody>
      </p:sp>
      <p:graphicFrame>
        <p:nvGraphicFramePr>
          <p:cNvPr id="3" name="Chart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57468067"/>
              </p:ext>
            </p:extLst>
          </p:nvPr>
        </p:nvGraphicFramePr>
        <p:xfrm>
          <a:off x="0" y="822960"/>
          <a:ext cx="9144000" cy="6035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272"/>
          <a:stretch/>
        </p:blipFill>
        <p:spPr>
          <a:xfrm>
            <a:off x="4489449" y="6474206"/>
            <a:ext cx="396876" cy="314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904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477" y="0"/>
            <a:ext cx="2666523" cy="1777682"/>
          </a:xfrm>
          <a:prstGeom prst="rect">
            <a:avLst/>
          </a:prstGeom>
        </p:spPr>
      </p:pic>
      <p:pic>
        <p:nvPicPr>
          <p:cNvPr id="1026" name="Picture 2" descr="C:\Users\Guest\Pictures\Twitter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58666"/>
            <a:ext cx="1657350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57350" y="5825731"/>
            <a:ext cx="2472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33CCFF"/>
                </a:solidFill>
                <a:latin typeface="Futura Std Book" pitchFamily="34" charset="0"/>
              </a:rPr>
              <a:t>@</a:t>
            </a:r>
            <a:r>
              <a:rPr lang="en-US" sz="2800" dirty="0" err="1" smtClean="0">
                <a:solidFill>
                  <a:srgbClr val="33CCFF"/>
                </a:solidFill>
                <a:latin typeface="Futura Std Book" pitchFamily="34" charset="0"/>
              </a:rPr>
              <a:t>OwenBarder</a:t>
            </a:r>
            <a:endParaRPr lang="en-GB" sz="2800" dirty="0">
              <a:solidFill>
                <a:srgbClr val="33CCFF"/>
              </a:solidFill>
              <a:latin typeface="Futura Std Book" pitchFamily="34" charset="0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362200"/>
            <a:ext cx="8229600" cy="1143000"/>
          </a:xfrm>
        </p:spPr>
        <p:txBody>
          <a:bodyPr>
            <a:normAutofit/>
          </a:bodyPr>
          <a:lstStyle/>
          <a:p>
            <a:r>
              <a:rPr lang="en-US" sz="6000" dirty="0" smtClean="0">
                <a:solidFill>
                  <a:srgbClr val="BCAD75"/>
                </a:solidFill>
                <a:latin typeface="Futura Std Book" pitchFamily="34" charset="0"/>
              </a:rPr>
              <a:t>Thank you</a:t>
            </a:r>
            <a:endParaRPr lang="en-GB" sz="6000" dirty="0">
              <a:solidFill>
                <a:srgbClr val="BCAD75"/>
              </a:solidFill>
              <a:latin typeface="Futura Std Book" pitchFamily="34" charset="0"/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457200" y="33528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dirty="0" smtClean="0">
                <a:solidFill>
                  <a:srgbClr val="BCAD75"/>
                </a:solidFill>
                <a:latin typeface="Futura Std Book" pitchFamily="34" charset="0"/>
              </a:rPr>
              <a:t>cgdev.org/</a:t>
            </a:r>
            <a:r>
              <a:rPr lang="en-US" sz="6000" dirty="0" err="1" smtClean="0">
                <a:solidFill>
                  <a:srgbClr val="BCAD75"/>
                </a:solidFill>
                <a:latin typeface="Futura Std Book" pitchFamily="34" charset="0"/>
              </a:rPr>
              <a:t>europe</a:t>
            </a:r>
            <a:endParaRPr lang="en-GB" sz="6000" dirty="0">
              <a:solidFill>
                <a:srgbClr val="BCAD75"/>
              </a:solidFill>
              <a:latin typeface="Futura Std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9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277</Words>
  <Application>Microsoft Office PowerPoint</Application>
  <PresentationFormat>On-screen Show (4:3)</PresentationFormat>
  <Paragraphs>133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Rich countries can do more than aid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Beyond aid policies in Europe</vt:lpstr>
      <vt:lpstr>Development is about more than aid</vt:lpstr>
      <vt:lpstr>PowerPoint Presentation</vt:lpstr>
      <vt:lpstr>Europe is not as good as expected</vt:lpstr>
      <vt:lpstr>Europe tackles the symptoms of poverty</vt:lpstr>
      <vt:lpstr>Europe tackles the symptoms of poverty</vt:lpstr>
      <vt:lpstr>Europe tackles the symptoms of poverty</vt:lpstr>
      <vt:lpstr>but could do better to address its causes</vt:lpstr>
      <vt:lpstr>PowerPoint Presentation</vt:lpstr>
      <vt:lpstr>There is room for improvement </vt:lpstr>
      <vt:lpstr>Thank you</vt:lpstr>
    </vt:vector>
  </TitlesOfParts>
  <Company>Center for Global Development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Beyond aid policies in Europe</dc:title>
  <dc:creator>Alice Lépissier</dc:creator>
  <cp:lastModifiedBy>Alice Lépissier</cp:lastModifiedBy>
  <cp:revision>29</cp:revision>
  <dcterms:created xsi:type="dcterms:W3CDTF">2012-10-25T15:38:24Z</dcterms:created>
  <dcterms:modified xsi:type="dcterms:W3CDTF">2012-10-29T12:11:30Z</dcterms:modified>
</cp:coreProperties>
</file>