
<file path=[Content_Types].xml><?xml version="1.0" encoding="utf-8"?>
<Types xmlns="http://schemas.openxmlformats.org/package/2006/content-types">
  <Override PartName="/ppt/slides/slide3.xml" ContentType="application/vnd.openxmlformats-officedocument.presentationml.slide+xml"/>
  <Override PartName="/docProps/core.xml" ContentType="application/vnd.openxmlformats-package.core-properties+xml"/>
  <Override PartName="/ppt/slideLayouts/slideLayout6.xml" ContentType="application/vnd.openxmlformats-officedocument.presentationml.slideLayout+xml"/>
  <Default Extension="rels" ContentType="application/vnd.openxmlformats-package.relationships+xml"/>
  <Override PartName="/ppt/slides/slide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87" d="100"/>
          <a:sy n="87" d="100"/>
        </p:scale>
        <p:origin x="-7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AD6B-BE83-C749-9933-9F212B1593E4}" type="datetimeFigureOut">
              <a:rPr lang="en-US" smtClean="0"/>
              <a:t>11/3/12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4578-B257-1746-88EC-445282869A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AD6B-BE83-C749-9933-9F212B1593E4}" type="datetimeFigureOut">
              <a:rPr lang="en-US" smtClean="0"/>
              <a:t>11/3/12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4578-B257-1746-88EC-445282869A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AD6B-BE83-C749-9933-9F212B1593E4}" type="datetimeFigureOut">
              <a:rPr lang="en-US" smtClean="0"/>
              <a:t>11/3/12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4578-B257-1746-88EC-445282869A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AD6B-BE83-C749-9933-9F212B1593E4}" type="datetimeFigureOut">
              <a:rPr lang="en-US" smtClean="0"/>
              <a:t>11/3/12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4578-B257-1746-88EC-445282869A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AD6B-BE83-C749-9933-9F212B1593E4}" type="datetimeFigureOut">
              <a:rPr lang="en-US" smtClean="0"/>
              <a:t>11/3/12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4578-B257-1746-88EC-445282869A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AD6B-BE83-C749-9933-9F212B1593E4}" type="datetimeFigureOut">
              <a:rPr lang="en-US" smtClean="0"/>
              <a:t>11/3/12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4578-B257-1746-88EC-445282869A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AD6B-BE83-C749-9933-9F212B1593E4}" type="datetimeFigureOut">
              <a:rPr lang="en-US" smtClean="0"/>
              <a:t>11/3/12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4578-B257-1746-88EC-445282869A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AD6B-BE83-C749-9933-9F212B1593E4}" type="datetimeFigureOut">
              <a:rPr lang="en-US" smtClean="0"/>
              <a:t>11/3/12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4578-B257-1746-88EC-445282869A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AD6B-BE83-C749-9933-9F212B1593E4}" type="datetimeFigureOut">
              <a:rPr lang="en-US" smtClean="0"/>
              <a:t>11/3/12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4578-B257-1746-88EC-445282869A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AD6B-BE83-C749-9933-9F212B1593E4}" type="datetimeFigureOut">
              <a:rPr lang="en-US" smtClean="0"/>
              <a:t>11/3/12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4578-B257-1746-88EC-445282869A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AD6B-BE83-C749-9933-9F212B1593E4}" type="datetimeFigureOut">
              <a:rPr lang="en-US" smtClean="0"/>
              <a:t>11/3/12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4578-B257-1746-88EC-445282869A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FBAD6B-BE83-C749-9933-9F212B1593E4}" type="datetimeFigureOut">
              <a:rPr lang="en-US" smtClean="0"/>
              <a:t>11/3/12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E4578-B257-1746-88EC-445282869AA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Development effectiveness: </a:t>
            </a:r>
            <a:r>
              <a:rPr lang="en-US" dirty="0" err="1" smtClean="0"/>
              <a:t>modernisation</a:t>
            </a:r>
            <a:r>
              <a:rPr lang="en-US" dirty="0" smtClean="0"/>
              <a:t> theory </a:t>
            </a:r>
            <a:r>
              <a:rPr lang="en-US" i="1" dirty="0" err="1" smtClean="0"/>
              <a:t>redux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Emma Mawdsley</a:t>
            </a:r>
          </a:p>
          <a:p>
            <a:r>
              <a:rPr lang="en-US" dirty="0" smtClean="0"/>
              <a:t>eem10@cam.ac.uk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Aid effectiveness/new millennial paradigm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Emergence of the aid effectiveness agenda: recipient ownership, donor harmonization, good governance, focus on ‘soft-wiring’ of development</a:t>
            </a:r>
            <a:endParaRPr lang="en-GB" dirty="0" smtClean="0"/>
          </a:p>
          <a:p>
            <a:r>
              <a:rPr lang="en-US" dirty="0" smtClean="0"/>
              <a:t>Post</a:t>
            </a:r>
            <a:r>
              <a:rPr lang="en-US" dirty="0"/>
              <a:t>-modern sensibilities, universalism tempered by cultural relativism, ambivalence about the benefits of industrial </a:t>
            </a:r>
            <a:r>
              <a:rPr lang="en-US" dirty="0" smtClean="0"/>
              <a:t>modernity</a:t>
            </a:r>
            <a:endParaRPr lang="en-GB" dirty="0" smtClean="0"/>
          </a:p>
          <a:p>
            <a:r>
              <a:rPr lang="en-US" dirty="0"/>
              <a:t>Mainstreaming of participatory approaches, gender, sustainable </a:t>
            </a:r>
            <a:r>
              <a:rPr lang="en-US" dirty="0" smtClean="0"/>
              <a:t>development</a:t>
            </a:r>
            <a:endParaRPr lang="en-GB" dirty="0" smtClean="0"/>
          </a:p>
          <a:p>
            <a:r>
              <a:rPr lang="en-US" dirty="0"/>
              <a:t>Development norm </a:t>
            </a:r>
            <a:r>
              <a:rPr lang="en-US" dirty="0" err="1"/>
              <a:t>centred</a:t>
            </a:r>
            <a:r>
              <a:rPr lang="en-US" dirty="0"/>
              <a:t> on poverty </a:t>
            </a:r>
            <a:r>
              <a:rPr lang="en-US" dirty="0" smtClean="0"/>
              <a:t>reduction</a:t>
            </a:r>
            <a:endParaRPr lang="en-GB" dirty="0" smtClean="0"/>
          </a:p>
          <a:p>
            <a:r>
              <a:rPr lang="en-US" dirty="0"/>
              <a:t>Commitment to a series of international development targets, most notably the Millennium Development </a:t>
            </a:r>
            <a:r>
              <a:rPr lang="en-US" dirty="0" smtClean="0"/>
              <a:t>Goals</a:t>
            </a:r>
            <a:endParaRPr lang="en-GB" dirty="0" smtClean="0"/>
          </a:p>
          <a:p>
            <a:r>
              <a:rPr lang="en-US" dirty="0"/>
              <a:t>Bilateral norms and institutions dominated by OECD-DAC, albeit in a ‘partnership’ </a:t>
            </a:r>
            <a:r>
              <a:rPr lang="en-US" dirty="0" smtClean="0"/>
              <a:t>framework</a:t>
            </a:r>
            <a:endParaRPr lang="en-GB" dirty="0" smtClean="0"/>
          </a:p>
          <a:p>
            <a:r>
              <a:rPr lang="en-US" dirty="0"/>
              <a:t>Relationship between development and ‘security’ rearticulated and deepened; strong focus on failing/fragile/conflict </a:t>
            </a:r>
            <a:r>
              <a:rPr lang="en-US" dirty="0" smtClean="0"/>
              <a:t>states</a:t>
            </a:r>
            <a:endParaRPr lang="en-GB" dirty="0" smtClean="0"/>
          </a:p>
          <a:p>
            <a:r>
              <a:rPr lang="en-US" dirty="0"/>
              <a:t>Geopolitical context: war on terror, growth of the ‘rising powers’, rising global inequality</a:t>
            </a:r>
            <a:endParaRPr lang="en-GB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‘Development effectiveness’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Rapid shift of discourse in the run-up to </a:t>
            </a:r>
            <a:r>
              <a:rPr lang="en-US" dirty="0" err="1" smtClean="0"/>
              <a:t>Busan</a:t>
            </a:r>
            <a:endParaRPr lang="en-US" dirty="0" smtClean="0"/>
          </a:p>
          <a:p>
            <a:r>
              <a:rPr lang="en-US" dirty="0" smtClean="0"/>
              <a:t>Aid </a:t>
            </a:r>
            <a:r>
              <a:rPr lang="en-US" dirty="0"/>
              <a:t>effectiveness displaced by ‘</a:t>
            </a:r>
            <a:r>
              <a:rPr lang="en-US" b="1" dirty="0"/>
              <a:t>development effectiveness</a:t>
            </a:r>
            <a:r>
              <a:rPr lang="en-US" dirty="0"/>
              <a:t>’: economic growth, focus on productivity and capacity, stronger role for the private sector, wider concept of development financing, a post-aid </a:t>
            </a:r>
            <a:r>
              <a:rPr lang="en-US" dirty="0" smtClean="0"/>
              <a:t>world</a:t>
            </a:r>
          </a:p>
          <a:p>
            <a:pPr lvl="1"/>
            <a:r>
              <a:rPr lang="en-US" dirty="0" err="1" smtClean="0"/>
              <a:t>CSOs</a:t>
            </a:r>
            <a:r>
              <a:rPr lang="en-US" dirty="0" smtClean="0"/>
              <a:t> pushing the idea of DE as a rights-based agenda, but a minority voice</a:t>
            </a:r>
            <a:endParaRPr lang="en-GB" dirty="0" smtClean="0"/>
          </a:p>
          <a:p>
            <a:r>
              <a:rPr lang="en-US" dirty="0" smtClean="0"/>
              <a:t>Theories </a:t>
            </a:r>
            <a:r>
              <a:rPr lang="en-US" dirty="0"/>
              <a:t>of development: Asian (generational, self-help, limited social, civil and political rights), South-South (non-interference, horizontal</a:t>
            </a:r>
            <a:r>
              <a:rPr lang="en-US" dirty="0" smtClean="0"/>
              <a:t>)</a:t>
            </a:r>
            <a:endParaRPr lang="en-GB" dirty="0" smtClean="0"/>
          </a:p>
          <a:p>
            <a:r>
              <a:rPr lang="en-US" dirty="0"/>
              <a:t>End of western domination of global development governance; emerging regime uncertain, but more complex, voluntary</a:t>
            </a:r>
            <a:r>
              <a:rPr lang="en-US" dirty="0" smtClean="0"/>
              <a:t> </a:t>
            </a:r>
            <a:endParaRPr lang="en-GB" dirty="0" smtClean="0"/>
          </a:p>
          <a:p>
            <a:r>
              <a:rPr lang="en-US" dirty="0"/>
              <a:t>Geopolitical context: the global financial crisis, submerging powers, rapidly shifting and fractured geographies of wealth and power </a:t>
            </a:r>
            <a:endParaRPr lang="en-GB" dirty="0" smtClean="0"/>
          </a:p>
          <a:p>
            <a:pPr>
              <a:buNone/>
            </a:pPr>
            <a:endParaRPr lang="en-GB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1950s/1960s </a:t>
            </a:r>
            <a:r>
              <a:rPr lang="en-US" sz="3600" dirty="0" err="1" smtClean="0"/>
              <a:t>modernisation</a:t>
            </a:r>
            <a:r>
              <a:rPr lang="en-US" sz="3600" dirty="0" smtClean="0"/>
              <a:t> theory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/>
              <a:t>D</a:t>
            </a:r>
            <a:r>
              <a:rPr lang="en-US" dirty="0" smtClean="0"/>
              <a:t>eeply </a:t>
            </a:r>
            <a:r>
              <a:rPr lang="en-US" dirty="0"/>
              <a:t>rooted in US domestic politics and anxieties (Gilman 2007</a:t>
            </a:r>
            <a:r>
              <a:rPr lang="en-US" dirty="0" smtClean="0"/>
              <a:t>)</a:t>
            </a:r>
            <a:endParaRPr lang="en-GB" dirty="0" smtClean="0"/>
          </a:p>
          <a:p>
            <a:r>
              <a:rPr lang="en-US" dirty="0"/>
              <a:t>Intellectual lineages in the Enlightenment (e.g. Comte, Condorcet etc), 19C economic-political theory (e.g. Hegel, Marx) and early 20C theories of societal change (e.g. Parsons, Durkheim</a:t>
            </a:r>
            <a:r>
              <a:rPr lang="en-US" dirty="0" smtClean="0"/>
              <a:t>)</a:t>
            </a:r>
            <a:endParaRPr lang="en-GB" dirty="0" smtClean="0"/>
          </a:p>
          <a:p>
            <a:r>
              <a:rPr lang="en-US" dirty="0"/>
              <a:t>Holistic meta-narrative – the interplay of psychological, social, political and economic </a:t>
            </a:r>
            <a:r>
              <a:rPr lang="en-US" dirty="0" smtClean="0"/>
              <a:t>transformations</a:t>
            </a:r>
            <a:endParaRPr lang="en-GB" dirty="0" smtClean="0"/>
          </a:p>
          <a:p>
            <a:r>
              <a:rPr lang="en-US" dirty="0"/>
              <a:t>Eurocentric, arrogant, culturally parochial and oblivious: from biological to cultural account of ‘backwardness</a:t>
            </a:r>
            <a:r>
              <a:rPr lang="en-US" dirty="0" smtClean="0"/>
              <a:t>’</a:t>
            </a:r>
            <a:endParaRPr lang="en-GB" dirty="0" smtClean="0"/>
          </a:p>
          <a:p>
            <a:r>
              <a:rPr lang="en-US" dirty="0"/>
              <a:t>Optimistic, trust in (‘western’) science, technology and know-</a:t>
            </a:r>
            <a:r>
              <a:rPr lang="en-US" dirty="0" smtClean="0"/>
              <a:t>how</a:t>
            </a:r>
            <a:endParaRPr lang="en-GB" dirty="0" smtClean="0"/>
          </a:p>
          <a:p>
            <a:r>
              <a:rPr lang="en-US" dirty="0" smtClean="0"/>
              <a:t>Narrative </a:t>
            </a:r>
            <a:r>
              <a:rPr lang="en-US" dirty="0"/>
              <a:t>of national </a:t>
            </a:r>
            <a:r>
              <a:rPr lang="en-US" dirty="0" smtClean="0"/>
              <a:t>progress</a:t>
            </a:r>
            <a:endParaRPr lang="en-GB" dirty="0" smtClean="0"/>
          </a:p>
          <a:p>
            <a:r>
              <a:rPr lang="en-US" dirty="0"/>
              <a:t>Broadly, a period of global growth and declining inequality.</a:t>
            </a:r>
            <a:r>
              <a:rPr lang="en-US" dirty="0" smtClean="0"/>
              <a:t> </a:t>
            </a:r>
            <a:endParaRPr lang="en-GB" dirty="0" smtClean="0"/>
          </a:p>
          <a:p>
            <a:r>
              <a:rPr lang="en-US" dirty="0"/>
              <a:t>Geopolitical context: Cold War, decolonization, consolidation of a deeply uneven post-1945 international </a:t>
            </a:r>
            <a:r>
              <a:rPr lang="en-US" dirty="0" smtClean="0"/>
              <a:t>order; </a:t>
            </a:r>
            <a:r>
              <a:rPr lang="en-US" dirty="0" smtClean="0"/>
              <a:t>‘developmental states’: capitalist, socialist, democratic, authoritarian; import substitution industrialization, trades unions</a:t>
            </a:r>
            <a:r>
              <a:rPr lang="en-US" u="sng" dirty="0" smtClean="0"/>
              <a:t/>
            </a:r>
            <a:br>
              <a:rPr lang="en-US" u="sng" dirty="0" smtClean="0"/>
            </a:b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Similarities</a:t>
            </a:r>
            <a:r>
              <a:rPr lang="en-GB" dirty="0" smtClean="0"/>
              <a:t/>
            </a:r>
            <a:br>
              <a:rPr lang="en-GB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/>
              <a:t> </a:t>
            </a:r>
            <a:endParaRPr lang="en-GB" dirty="0" smtClean="0"/>
          </a:p>
          <a:p>
            <a:r>
              <a:rPr lang="en-US" dirty="0" smtClean="0"/>
              <a:t>The (eventual) </a:t>
            </a:r>
            <a:r>
              <a:rPr lang="en-US" dirty="0"/>
              <a:t>promise of industrial modernity, material growth, wealth</a:t>
            </a:r>
            <a:endParaRPr lang="en-GB" dirty="0" smtClean="0"/>
          </a:p>
          <a:p>
            <a:r>
              <a:rPr lang="en-US" dirty="0" smtClean="0"/>
              <a:t>Optimistic </a:t>
            </a:r>
            <a:r>
              <a:rPr lang="en-US" dirty="0"/>
              <a:t>accounts of the promise of</a:t>
            </a:r>
            <a:r>
              <a:rPr lang="en-US" dirty="0" smtClean="0"/>
              <a:t> (Southern-</a:t>
            </a:r>
            <a:r>
              <a:rPr lang="en-US" dirty="0" err="1" smtClean="0"/>
              <a:t>led)science</a:t>
            </a:r>
            <a:r>
              <a:rPr lang="en-US" dirty="0" smtClean="0"/>
              <a:t> </a:t>
            </a:r>
            <a:r>
              <a:rPr lang="en-US" dirty="0"/>
              <a:t>and </a:t>
            </a:r>
            <a:r>
              <a:rPr lang="en-US" dirty="0" smtClean="0"/>
              <a:t>technology</a:t>
            </a:r>
          </a:p>
          <a:p>
            <a:pPr lvl="1"/>
            <a:r>
              <a:rPr lang="en-US" dirty="0" smtClean="0"/>
              <a:t>far </a:t>
            </a:r>
            <a:r>
              <a:rPr lang="en-US" dirty="0"/>
              <a:t>less ambivalence about industrial modernity</a:t>
            </a:r>
            <a:endParaRPr lang="en-GB" dirty="0" smtClean="0"/>
          </a:p>
          <a:p>
            <a:r>
              <a:rPr lang="en-US" dirty="0" smtClean="0"/>
              <a:t>Limited concern </a:t>
            </a:r>
            <a:r>
              <a:rPr lang="en-US" dirty="0"/>
              <a:t>environment or subaltern peoples or cultures</a:t>
            </a:r>
            <a:endParaRPr lang="en-GB" dirty="0" smtClean="0"/>
          </a:p>
          <a:p>
            <a:r>
              <a:rPr lang="en-US" dirty="0" smtClean="0"/>
              <a:t>Hubris</a:t>
            </a:r>
            <a:r>
              <a:rPr lang="en-US" dirty="0"/>
              <a:t>? Assertions of national superiority?</a:t>
            </a:r>
            <a:endParaRPr lang="en-GB" dirty="0" smtClean="0"/>
          </a:p>
          <a:p>
            <a:r>
              <a:rPr lang="en-US" dirty="0" smtClean="0"/>
              <a:t>Linear </a:t>
            </a:r>
            <a:r>
              <a:rPr lang="en-US" dirty="0"/>
              <a:t>model of stages of (economic – but not cultural) development</a:t>
            </a:r>
            <a:r>
              <a:rPr lang="en-US" dirty="0" smtClean="0"/>
              <a:t>? </a:t>
            </a:r>
            <a:endParaRPr lang="en-GB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Biological and then cultural explanations of ‘backwardness’ replaced by geopolitical narrative: colonialism and neo-imperialism</a:t>
            </a:r>
            <a:endParaRPr lang="en-GB" dirty="0" smtClean="0"/>
          </a:p>
          <a:p>
            <a:r>
              <a:rPr lang="en-US" dirty="0" smtClean="0"/>
              <a:t>Dominated </a:t>
            </a:r>
            <a:r>
              <a:rPr lang="en-US" dirty="0"/>
              <a:t>by economic element: notions of psychological, social and political transformation far less prominent</a:t>
            </a:r>
            <a:endParaRPr lang="en-GB" dirty="0" smtClean="0"/>
          </a:p>
          <a:p>
            <a:r>
              <a:rPr lang="en-US" dirty="0" smtClean="0"/>
              <a:t>Developmental </a:t>
            </a:r>
            <a:r>
              <a:rPr lang="en-US" dirty="0"/>
              <a:t>states (liberal, socialist, authoritarian) replaced by transnational capitalist elites and a more prominent role for private sector, public-private partnerships</a:t>
            </a:r>
            <a:endParaRPr lang="en-GB" dirty="0" smtClean="0"/>
          </a:p>
          <a:p>
            <a:r>
              <a:rPr lang="en-US" dirty="0" smtClean="0"/>
              <a:t>Context </a:t>
            </a:r>
            <a:r>
              <a:rPr lang="en-US" dirty="0"/>
              <a:t>of financial and trade deregulation; massive decline in trades union power; </a:t>
            </a:r>
            <a:r>
              <a:rPr lang="en-US" dirty="0" err="1"/>
              <a:t>labour</a:t>
            </a:r>
            <a:r>
              <a:rPr lang="en-US" dirty="0"/>
              <a:t> informality, </a:t>
            </a:r>
            <a:r>
              <a:rPr lang="en-US" dirty="0" err="1"/>
              <a:t>SEZs</a:t>
            </a:r>
            <a:endParaRPr lang="en-GB" dirty="0" smtClean="0"/>
          </a:p>
          <a:p>
            <a:r>
              <a:rPr lang="en-US" dirty="0" smtClean="0"/>
              <a:t>Far </a:t>
            </a:r>
            <a:r>
              <a:rPr lang="en-US" dirty="0"/>
              <a:t>wider set of actors, pluralizing international governance regimes, declining USA/western hard and soft power</a:t>
            </a:r>
            <a:endParaRPr lang="en-GB" dirty="0" smtClean="0"/>
          </a:p>
          <a:p>
            <a:r>
              <a:rPr lang="en-US" dirty="0" smtClean="0"/>
              <a:t>Legitimacy </a:t>
            </a:r>
            <a:r>
              <a:rPr lang="en-US" dirty="0"/>
              <a:t>of Enlightenment-based universal human rights increasingly</a:t>
            </a:r>
            <a:r>
              <a:rPr lang="en-US" dirty="0" smtClean="0"/>
              <a:t> strongly resisted</a:t>
            </a:r>
            <a:endParaRPr lang="en-GB" dirty="0" smtClean="0"/>
          </a:p>
          <a:p>
            <a:r>
              <a:rPr lang="en-US" dirty="0" smtClean="0"/>
              <a:t>Different </a:t>
            </a:r>
            <a:r>
              <a:rPr lang="en-US" dirty="0"/>
              <a:t>positioning of different sectors: resources/primary, manufacturing, services</a:t>
            </a:r>
            <a:endParaRPr lang="en-GB" dirty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635</Words>
  <Application>Microsoft Macintosh PowerPoint</Application>
  <PresentationFormat>On-screen Show (4:3)</PresentationFormat>
  <Paragraphs>44</Paragraphs>
  <Slides>6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Development effectiveness: modernisation theory redux?</vt:lpstr>
      <vt:lpstr>Aid effectiveness/new millennial paradigm</vt:lpstr>
      <vt:lpstr>‘Development effectiveness’</vt:lpstr>
      <vt:lpstr>1950s/1960s modernisation theory</vt:lpstr>
      <vt:lpstr> Similarities </vt:lpstr>
      <vt:lpstr>Differences</vt:lpstr>
    </vt:vector>
  </TitlesOfParts>
  <Company>Cambridge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effectiveness: modernisation theory redux?</dc:title>
  <dc:creator>Emma Mawdsley</dc:creator>
  <cp:lastModifiedBy>Emma Mawdsley</cp:lastModifiedBy>
  <cp:revision>1</cp:revision>
  <dcterms:created xsi:type="dcterms:W3CDTF">2012-11-03T07:57:57Z</dcterms:created>
  <dcterms:modified xsi:type="dcterms:W3CDTF">2012-11-03T08:15:01Z</dcterms:modified>
</cp:coreProperties>
</file>