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6" r:id="rId10"/>
    <p:sldId id="268" r:id="rId11"/>
    <p:sldId id="269" r:id="rId12"/>
    <p:sldId id="270" r:id="rId13"/>
    <p:sldId id="271" r:id="rId14"/>
    <p:sldId id="272" r:id="rId15"/>
    <p:sldId id="274" r:id="rId16"/>
    <p:sldId id="275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2" autoAdjust="0"/>
    <p:restoredTop sz="94660"/>
  </p:normalViewPr>
  <p:slideViewPr>
    <p:cSldViewPr>
      <p:cViewPr varScale="1">
        <p:scale>
          <a:sx n="103" d="100"/>
          <a:sy n="103" d="100"/>
        </p:scale>
        <p:origin x="-11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9F82D-EBE2-4793-A283-4B129D295304}" type="datetimeFigureOut">
              <a:rPr lang="fr-CA" smtClean="0"/>
              <a:t>2012-10-31</a:t>
            </a:fld>
            <a:endParaRPr lang="fr-CA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4F8015C-F736-4CBC-B508-9E44F0CCE774}" type="slidenum">
              <a:rPr lang="fr-CA" smtClean="0"/>
              <a:t>‹N°›</a:t>
            </a:fld>
            <a:endParaRPr lang="fr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9F82D-EBE2-4793-A283-4B129D295304}" type="datetimeFigureOut">
              <a:rPr lang="fr-CA" smtClean="0"/>
              <a:t>2012-10-31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015C-F736-4CBC-B508-9E44F0CCE77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9F82D-EBE2-4793-A283-4B129D295304}" type="datetimeFigureOut">
              <a:rPr lang="fr-CA" smtClean="0"/>
              <a:t>2012-10-31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015C-F736-4CBC-B508-9E44F0CCE774}" type="slidenum">
              <a:rPr lang="fr-CA" smtClean="0"/>
              <a:t>‹N°›</a:t>
            </a:fld>
            <a:endParaRPr lang="fr-CA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9F82D-EBE2-4793-A283-4B129D295304}" type="datetimeFigureOut">
              <a:rPr lang="fr-CA" smtClean="0"/>
              <a:t>2012-10-31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015C-F736-4CBC-B508-9E44F0CCE774}" type="slidenum">
              <a:rPr lang="fr-CA" smtClean="0"/>
              <a:t>‹N°›</a:t>
            </a:fld>
            <a:endParaRPr lang="fr-C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9F82D-EBE2-4793-A283-4B129D295304}" type="datetimeFigureOut">
              <a:rPr lang="fr-CA" smtClean="0"/>
              <a:t>2012-10-31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015C-F736-4CBC-B508-9E44F0CCE774}" type="slidenum">
              <a:rPr lang="fr-CA" smtClean="0"/>
              <a:t>‹N°›</a:t>
            </a:fld>
            <a:endParaRPr lang="fr-CA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9F82D-EBE2-4793-A283-4B129D295304}" type="datetimeFigureOut">
              <a:rPr lang="fr-CA" smtClean="0"/>
              <a:t>2012-10-31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015C-F736-4CBC-B508-9E44F0CCE77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9F82D-EBE2-4793-A283-4B129D295304}" type="datetimeFigureOut">
              <a:rPr lang="fr-CA" smtClean="0"/>
              <a:t>2012-10-31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015C-F736-4CBC-B508-9E44F0CCE77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9F82D-EBE2-4793-A283-4B129D295304}" type="datetimeFigureOut">
              <a:rPr lang="fr-CA" smtClean="0"/>
              <a:t>2012-10-31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015C-F736-4CBC-B508-9E44F0CCE77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9F82D-EBE2-4793-A283-4B129D295304}" type="datetimeFigureOut">
              <a:rPr lang="fr-CA" smtClean="0"/>
              <a:t>2012-10-31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015C-F736-4CBC-B508-9E44F0CCE77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9F82D-EBE2-4793-A283-4B129D295304}" type="datetimeFigureOut">
              <a:rPr lang="fr-CA" smtClean="0"/>
              <a:t>2012-10-31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015C-F736-4CBC-B508-9E44F0CCE77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9F82D-EBE2-4793-A283-4B129D295304}" type="datetimeFigureOut">
              <a:rPr lang="fr-CA" smtClean="0"/>
              <a:t>2012-10-31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015C-F736-4CBC-B508-9E44F0CCE77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BF9F82D-EBE2-4793-A283-4B129D295304}" type="datetimeFigureOut">
              <a:rPr lang="fr-CA" smtClean="0"/>
              <a:t>2012-10-31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4F8015C-F736-4CBC-B508-9E44F0CCE774}" type="slidenum">
              <a:rPr lang="fr-CA" smtClean="0"/>
              <a:t>‹N°›</a:t>
            </a:fld>
            <a:endParaRPr lang="fr-CA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3568" y="642749"/>
            <a:ext cx="7772400" cy="2527921"/>
          </a:xfrm>
        </p:spPr>
        <p:txBody>
          <a:bodyPr/>
          <a:lstStyle/>
          <a:p>
            <a:r>
              <a:rPr lang="en-GB" sz="2800" b="1" dirty="0">
                <a:effectLst/>
              </a:rPr>
              <a:t>INTERNATIONAL DEVELOPMENT THROUGH ENTREPRENEURSHIP: </a:t>
            </a:r>
            <a:r>
              <a:rPr lang="fr-CA" sz="2800" dirty="0">
                <a:effectLst/>
              </a:rPr>
              <a:t/>
            </a:r>
            <a:br>
              <a:rPr lang="fr-CA" sz="2800" dirty="0">
                <a:effectLst/>
              </a:rPr>
            </a:br>
            <a:r>
              <a:rPr lang="en-GB" sz="2800" b="1" dirty="0">
                <a:effectLst/>
              </a:rPr>
              <a:t>ISSUES AND CHALLENGES OF A CANADIAN NGO IN SOUTH AFRICA</a:t>
            </a:r>
            <a:endParaRPr lang="fr-CA" sz="2800" dirty="0">
              <a:effectLst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59632" y="3789040"/>
            <a:ext cx="6552728" cy="1219200"/>
          </a:xfrm>
        </p:spPr>
        <p:txBody>
          <a:bodyPr>
            <a:normAutofit fontScale="92500" lnSpcReduction="10000"/>
          </a:bodyPr>
          <a:lstStyle/>
          <a:p>
            <a:r>
              <a:rPr lang="fr-CA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Sophie Brière, Ph. D., </a:t>
            </a:r>
            <a:r>
              <a:rPr lang="fr-CA" sz="1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Maripier</a:t>
            </a:r>
            <a:r>
              <a:rPr lang="fr-CA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Tremblay, DBA, Alain Daou</a:t>
            </a:r>
          </a:p>
          <a:p>
            <a:r>
              <a:rPr lang="fr-CA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DSA </a:t>
            </a:r>
            <a:r>
              <a:rPr lang="fr-CA" sz="1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Conference</a:t>
            </a:r>
            <a:r>
              <a:rPr lang="fr-CA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fr-CA" sz="1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November</a:t>
            </a:r>
            <a:r>
              <a:rPr lang="fr-CA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2012</a:t>
            </a:r>
          </a:p>
          <a:p>
            <a:r>
              <a:rPr lang="fr-CA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New </a:t>
            </a:r>
            <a:r>
              <a:rPr lang="fr-CA" sz="1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forms</a:t>
            </a:r>
            <a:r>
              <a:rPr lang="fr-CA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of </a:t>
            </a:r>
            <a:r>
              <a:rPr lang="fr-CA" sz="1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Development</a:t>
            </a:r>
            <a:r>
              <a:rPr lang="fr-CA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fr-CA" sz="1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Partnerships</a:t>
            </a:r>
            <a:endParaRPr lang="fr-CA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fr-CA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Panel 24, Case </a:t>
            </a:r>
            <a:r>
              <a:rPr lang="fr-CA" sz="1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</a:t>
            </a:r>
            <a:r>
              <a:rPr lang="fr-CA" sz="1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tudies</a:t>
            </a:r>
            <a:endParaRPr lang="fr-CA" sz="1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Image 7" descr="FSA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5517232"/>
            <a:ext cx="1584548" cy="886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e 9"/>
          <p:cNvGrpSpPr/>
          <p:nvPr/>
        </p:nvGrpSpPr>
        <p:grpSpPr>
          <a:xfrm>
            <a:off x="1331640" y="5058297"/>
            <a:ext cx="6624736" cy="45719"/>
            <a:chOff x="1331640" y="5058297"/>
            <a:chExt cx="6624736" cy="45719"/>
          </a:xfrm>
        </p:grpSpPr>
        <p:sp>
          <p:nvSpPr>
            <p:cNvPr id="8" name="Rectangle 7"/>
            <p:cNvSpPr/>
            <p:nvPr/>
          </p:nvSpPr>
          <p:spPr>
            <a:xfrm>
              <a:off x="4499992" y="5058297"/>
              <a:ext cx="3456384" cy="45719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331640" y="5058297"/>
              <a:ext cx="3168352" cy="45719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/>
            </a:p>
          </p:txBody>
        </p:sp>
      </p:grpSp>
    </p:spTree>
    <p:extLst>
      <p:ext uri="{BB962C8B-B14F-4D97-AF65-F5344CB8AC3E}">
        <p14:creationId xmlns:p14="http://schemas.microsoft.com/office/powerpoint/2010/main" val="184457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979512"/>
          </a:xfrm>
        </p:spPr>
        <p:txBody>
          <a:bodyPr/>
          <a:lstStyle/>
          <a:p>
            <a:r>
              <a:rPr lang="fr-CA" sz="4400" dirty="0" smtClean="0"/>
              <a:t>Introduction</a:t>
            </a:r>
            <a:endParaRPr lang="fr-CA" sz="4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Many studies in 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international development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promote 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entrepreneurship as a mechanism for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development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</a:t>
            </a:r>
            <a:r>
              <a:rPr lang="en-GB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Lingelbach</a:t>
            </a: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et al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2005, </a:t>
            </a:r>
            <a:r>
              <a:rPr lang="en-GB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Moyo</a:t>
            </a: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2009, </a:t>
            </a:r>
            <a:r>
              <a:rPr lang="en-GB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Naudé</a:t>
            </a: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2011, </a:t>
            </a:r>
            <a:r>
              <a:rPr lang="en-GB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Naudé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et al., 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2008, </a:t>
            </a:r>
            <a:r>
              <a:rPr lang="en-GB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Nyambal</a:t>
            </a: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2008</a:t>
            </a: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but entrepreneurship </a:t>
            </a: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has long been absent from theories of economic 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development (</a:t>
            </a:r>
            <a:r>
              <a:rPr lang="en-GB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Naudé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2010)</a:t>
            </a:r>
          </a:p>
          <a:p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he </a:t>
            </a: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relationship between entrepreneurship and development is </a:t>
            </a:r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complex </a:t>
            </a: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and more research is  needed on the links between entrepreneurship, institutions, and development, especially in Africa </a:t>
            </a: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(McMullen, 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2011</a:t>
            </a: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;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Naudé</a:t>
            </a: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2010</a:t>
            </a: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endParaRPr lang="en-GB" sz="2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GB" sz="2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Two logics converge: </a:t>
            </a: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market logic linked to the search for profit from private sector companies versus the humanitarian development logic inherent to non-governmental organizations (NGOs)</a:t>
            </a:r>
          </a:p>
          <a:p>
            <a:endParaRPr lang="en-GB" sz="1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GB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GB" dirty="0" smtClean="0"/>
          </a:p>
          <a:p>
            <a:pPr marL="0" indent="0">
              <a:buNone/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31653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4400" dirty="0" smtClean="0"/>
              <a:t>Question</a:t>
            </a:r>
            <a:endParaRPr lang="fr-CA" sz="4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844824"/>
            <a:ext cx="8136904" cy="4525963"/>
          </a:xfrm>
        </p:spPr>
        <p:txBody>
          <a:bodyPr/>
          <a:lstStyle/>
          <a:p>
            <a:pPr marL="0" indent="0">
              <a:buNone/>
            </a:pPr>
            <a:endParaRPr lang="en-GB" sz="3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en-GB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What 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are the </a:t>
            </a:r>
            <a:r>
              <a:rPr lang="en-GB" sz="3200" dirty="0">
                <a:solidFill>
                  <a:srgbClr val="C00000"/>
                </a:solidFill>
              </a:rPr>
              <a:t>issues and challenges</a:t>
            </a:r>
            <a:r>
              <a:rPr lang="en-GB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linked to the success of international projects focused on entrepreneurship development?</a:t>
            </a:r>
            <a:endParaRPr lang="fr-CA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fr-CA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9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835496"/>
          </a:xfrm>
        </p:spPr>
        <p:txBody>
          <a:bodyPr/>
          <a:lstStyle/>
          <a:p>
            <a:r>
              <a:rPr lang="fr-CA" sz="4400" dirty="0" err="1" smtClean="0"/>
              <a:t>Theoretical</a:t>
            </a:r>
            <a:r>
              <a:rPr lang="fr-CA" sz="4400" dirty="0" smtClean="0"/>
              <a:t> Aspects</a:t>
            </a:r>
            <a:endParaRPr lang="fr-CA" sz="4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To our knowledge, 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limited empirical research has allowed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for the establishment of a model to assess the benefits of international projects focusing on entrepreneurial 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development </a:t>
            </a:r>
          </a:p>
          <a:p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Most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of the literature addresses individual characteristics of entrepreneurs (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Naudé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et al., 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2008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entrepreneurship attributes or company success (</a:t>
            </a:r>
            <a:r>
              <a:rPr lang="en-GB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Firdaus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et al., 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2009), etc.</a:t>
            </a:r>
          </a:p>
          <a:p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Actual research offers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limited insight to analyse the success of international development projects aimed at supporting 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entrepreneurs (</a:t>
            </a:r>
            <a:r>
              <a:rPr lang="en-GB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our research objective…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endParaRPr lang="fr-CA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77471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979512"/>
          </a:xfrm>
        </p:spPr>
        <p:txBody>
          <a:bodyPr/>
          <a:lstStyle/>
          <a:p>
            <a:r>
              <a:rPr lang="fr-CA" sz="4400" dirty="0" err="1" smtClean="0"/>
              <a:t>Theoretical</a:t>
            </a:r>
            <a:r>
              <a:rPr lang="fr-CA" sz="4400" dirty="0" smtClean="0"/>
              <a:t> Aspects</a:t>
            </a:r>
            <a:endParaRPr lang="fr-CA" sz="4400" dirty="0"/>
          </a:p>
        </p:txBody>
      </p:sp>
      <p:sp>
        <p:nvSpPr>
          <p:cNvPr id="4" name="ZoneTexte 3"/>
          <p:cNvSpPr txBox="1"/>
          <p:nvPr/>
        </p:nvSpPr>
        <p:spPr>
          <a:xfrm>
            <a:off x="395536" y="5894044"/>
            <a:ext cx="87484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i="1" dirty="0" err="1" smtClean="0"/>
              <a:t>Projects</a:t>
            </a:r>
            <a:r>
              <a:rPr lang="fr-CA" sz="1100" i="1" dirty="0" smtClean="0"/>
              <a:t>’ </a:t>
            </a:r>
            <a:r>
              <a:rPr lang="fr-CA" sz="1100" i="1" dirty="0" err="1" smtClean="0"/>
              <a:t>success</a:t>
            </a:r>
            <a:r>
              <a:rPr lang="fr-CA" sz="1100" i="1" dirty="0" smtClean="0"/>
              <a:t> </a:t>
            </a:r>
            <a:r>
              <a:rPr lang="fr-CA" sz="1100" i="1" dirty="0" err="1" smtClean="0"/>
              <a:t>factors</a:t>
            </a:r>
            <a:r>
              <a:rPr lang="fr-CA" sz="1100" dirty="0" smtClean="0"/>
              <a:t>: </a:t>
            </a:r>
            <a:r>
              <a:rPr lang="en-CA" sz="1100" dirty="0" err="1" smtClean="0"/>
              <a:t>Anantatmula</a:t>
            </a:r>
            <a:r>
              <a:rPr lang="en-CA" sz="1100" dirty="0" smtClean="0"/>
              <a:t> </a:t>
            </a:r>
            <a:r>
              <a:rPr lang="en-CA" sz="1100" dirty="0"/>
              <a:t>and Thomas, </a:t>
            </a:r>
            <a:r>
              <a:rPr lang="en-CA" sz="1100" dirty="0" smtClean="0"/>
              <a:t>2010; </a:t>
            </a:r>
            <a:r>
              <a:rPr lang="en-CA" sz="1100" dirty="0"/>
              <a:t>Brière, 2010; </a:t>
            </a:r>
            <a:r>
              <a:rPr lang="en-CA" sz="1100" dirty="0" err="1" smtClean="0"/>
              <a:t>Diallo</a:t>
            </a:r>
            <a:r>
              <a:rPr lang="en-CA" sz="1100" dirty="0" smtClean="0"/>
              <a:t> </a:t>
            </a:r>
            <a:r>
              <a:rPr lang="en-CA" sz="1100" dirty="0"/>
              <a:t>and </a:t>
            </a:r>
            <a:r>
              <a:rPr lang="en-CA" sz="1100" dirty="0" err="1"/>
              <a:t>Thuillier</a:t>
            </a:r>
            <a:r>
              <a:rPr lang="en-CA" sz="1100" dirty="0"/>
              <a:t>, 2004; </a:t>
            </a:r>
            <a:r>
              <a:rPr lang="en-CA" sz="1100" dirty="0" err="1"/>
              <a:t>Khang</a:t>
            </a:r>
            <a:r>
              <a:rPr lang="en-CA" sz="1100" dirty="0"/>
              <a:t> and Moe, 2008; </a:t>
            </a:r>
            <a:r>
              <a:rPr lang="en-CA" sz="1100" dirty="0" err="1"/>
              <a:t>Lavagnon</a:t>
            </a:r>
            <a:r>
              <a:rPr lang="en-CA" sz="1100" dirty="0"/>
              <a:t>, </a:t>
            </a:r>
            <a:r>
              <a:rPr lang="en-CA" sz="1100" dirty="0" smtClean="0"/>
              <a:t>2007;</a:t>
            </a:r>
            <a:r>
              <a:rPr lang="en-CA" sz="1100" dirty="0"/>
              <a:t> </a:t>
            </a:r>
            <a:r>
              <a:rPr lang="en-CA" sz="1100" dirty="0" err="1"/>
              <a:t>Lavagnon</a:t>
            </a:r>
            <a:r>
              <a:rPr lang="en-CA" sz="1100" dirty="0"/>
              <a:t>, </a:t>
            </a:r>
            <a:r>
              <a:rPr lang="en-CA" sz="1100" dirty="0" err="1"/>
              <a:t>Diallo</a:t>
            </a:r>
            <a:r>
              <a:rPr lang="en-CA" sz="1100" dirty="0"/>
              <a:t>, and </a:t>
            </a:r>
            <a:r>
              <a:rPr lang="en-CA" sz="1100" dirty="0" err="1"/>
              <a:t>Thuillier</a:t>
            </a:r>
            <a:r>
              <a:rPr lang="en-CA" sz="1100" dirty="0"/>
              <a:t> </a:t>
            </a:r>
            <a:r>
              <a:rPr lang="en-CA" sz="1100" dirty="0" smtClean="0"/>
              <a:t>; </a:t>
            </a:r>
            <a:r>
              <a:rPr lang="en-CA" sz="1100" dirty="0" err="1" smtClean="0"/>
              <a:t>Muriithi</a:t>
            </a:r>
            <a:r>
              <a:rPr lang="en-CA" sz="1100" dirty="0" smtClean="0"/>
              <a:t> </a:t>
            </a:r>
            <a:r>
              <a:rPr lang="en-CA" sz="1100" dirty="0"/>
              <a:t>and Crawford, </a:t>
            </a:r>
            <a:r>
              <a:rPr lang="en-CA" sz="1100" dirty="0" smtClean="0"/>
              <a:t>2003)</a:t>
            </a:r>
            <a:endParaRPr lang="fr-CA" sz="1100" dirty="0"/>
          </a:p>
        </p:txBody>
      </p:sp>
      <p:sp>
        <p:nvSpPr>
          <p:cNvPr id="6" name="ZoneTexte 5"/>
          <p:cNvSpPr txBox="1"/>
          <p:nvPr/>
        </p:nvSpPr>
        <p:spPr>
          <a:xfrm>
            <a:off x="395536" y="6358502"/>
            <a:ext cx="87484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100" i="1" dirty="0" err="1" smtClean="0"/>
              <a:t>Entrepreneurship</a:t>
            </a:r>
            <a:r>
              <a:rPr lang="fr-CA" sz="1100" i="1" dirty="0" smtClean="0"/>
              <a:t>’ s </a:t>
            </a:r>
            <a:r>
              <a:rPr lang="fr-CA" sz="1100" i="1" dirty="0" err="1" smtClean="0"/>
              <a:t>success</a:t>
            </a:r>
            <a:r>
              <a:rPr lang="fr-CA" sz="1100" i="1" dirty="0" smtClean="0"/>
              <a:t> </a:t>
            </a:r>
            <a:r>
              <a:rPr lang="fr-CA" sz="1100" i="1" dirty="0" err="1" smtClean="0"/>
              <a:t>factors</a:t>
            </a:r>
            <a:r>
              <a:rPr lang="fr-CA" sz="1100" dirty="0" smtClean="0"/>
              <a:t>: </a:t>
            </a:r>
            <a:r>
              <a:rPr lang="en-CA" sz="1100" dirty="0" smtClean="0"/>
              <a:t>(</a:t>
            </a:r>
            <a:r>
              <a:rPr lang="fr-CA" sz="1100" dirty="0" err="1" smtClean="0"/>
              <a:t>Barès</a:t>
            </a:r>
            <a:r>
              <a:rPr lang="fr-CA" sz="1100" dirty="0" smtClean="0"/>
              <a:t>, 2004; </a:t>
            </a:r>
            <a:r>
              <a:rPr lang="en-GB" sz="1100" dirty="0" err="1" smtClean="0"/>
              <a:t>Bosman</a:t>
            </a:r>
            <a:r>
              <a:rPr lang="en-GB" sz="1100" dirty="0" smtClean="0"/>
              <a:t> </a:t>
            </a:r>
            <a:r>
              <a:rPr lang="en-GB" sz="1100" dirty="0"/>
              <a:t>and Gerard, </a:t>
            </a:r>
            <a:r>
              <a:rPr lang="en-GB" sz="1100" dirty="0" smtClean="0"/>
              <a:t>2000; Bloom </a:t>
            </a:r>
            <a:r>
              <a:rPr lang="en-GB" sz="1100" dirty="0"/>
              <a:t>et al., </a:t>
            </a:r>
            <a:r>
              <a:rPr lang="en-GB" sz="1100" dirty="0" smtClean="0"/>
              <a:t>2010; Bruhn </a:t>
            </a:r>
            <a:r>
              <a:rPr lang="en-GB" sz="1100" dirty="0"/>
              <a:t>et al., </a:t>
            </a:r>
            <a:r>
              <a:rPr lang="en-GB" sz="1100" dirty="0" smtClean="0"/>
              <a:t>2010;  Carrier </a:t>
            </a:r>
            <a:r>
              <a:rPr lang="en-GB" sz="1100" dirty="0"/>
              <a:t>and Tremblay (2007) </a:t>
            </a:r>
            <a:r>
              <a:rPr lang="en-GB" sz="1100" dirty="0" smtClean="0"/>
              <a:t>Gibb, 2005</a:t>
            </a:r>
            <a:r>
              <a:rPr lang="en-GB" sz="1100" dirty="0"/>
              <a:t>;</a:t>
            </a:r>
            <a:r>
              <a:rPr lang="en-GB" sz="1100" dirty="0" smtClean="0"/>
              <a:t> </a:t>
            </a:r>
            <a:r>
              <a:rPr lang="en-GB" sz="1100" dirty="0" err="1"/>
              <a:t>Latha</a:t>
            </a:r>
            <a:r>
              <a:rPr lang="en-GB" sz="1100" dirty="0"/>
              <a:t> and Murthy, </a:t>
            </a:r>
            <a:r>
              <a:rPr lang="en-GB" sz="1100" dirty="0" smtClean="0"/>
              <a:t>2009; Mano </a:t>
            </a:r>
            <a:r>
              <a:rPr lang="en-GB" sz="1100" dirty="0"/>
              <a:t>et al</a:t>
            </a:r>
            <a:r>
              <a:rPr lang="en-GB" sz="1100" dirty="0" smtClean="0"/>
              <a:t>.  2012;  </a:t>
            </a:r>
            <a:r>
              <a:rPr lang="en-GB" sz="1100" dirty="0" err="1" smtClean="0"/>
              <a:t>Wagle</a:t>
            </a:r>
            <a:r>
              <a:rPr lang="en-GB" sz="1100" dirty="0"/>
              <a:t>, 2007</a:t>
            </a:r>
            <a:endParaRPr lang="fr-CA" sz="11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98352"/>
            <a:ext cx="6277520" cy="4689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353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979512"/>
          </a:xfrm>
        </p:spPr>
        <p:txBody>
          <a:bodyPr/>
          <a:lstStyle/>
          <a:p>
            <a:r>
              <a:rPr lang="fr-CA" sz="4400" dirty="0" smtClean="0"/>
              <a:t>Case </a:t>
            </a:r>
            <a:r>
              <a:rPr lang="fr-CA" sz="4400" dirty="0" err="1"/>
              <a:t>S</a:t>
            </a:r>
            <a:r>
              <a:rPr lang="fr-CA" sz="4400" dirty="0" err="1" smtClean="0"/>
              <a:t>tudy</a:t>
            </a:r>
            <a:endParaRPr lang="fr-CA" sz="4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CA" sz="3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case under study is that of </a:t>
            </a:r>
            <a:r>
              <a:rPr lang="en-CA" sz="34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Enablis</a:t>
            </a:r>
            <a:r>
              <a:rPr lang="en-CA" sz="3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a Canadian-based, </a:t>
            </a:r>
            <a:r>
              <a:rPr lang="en-CA" sz="3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not-profit organization </a:t>
            </a:r>
            <a:r>
              <a:rPr lang="en-CA" sz="3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that supports entrepreneurs in the developing world </a:t>
            </a:r>
            <a:endParaRPr lang="en-CA" sz="3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GB" sz="3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Created </a:t>
            </a:r>
            <a:r>
              <a:rPr lang="en-GB" sz="3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at the 2002 G8 Summit and founded by the Canada Fund for Africa, Accenture, and </a:t>
            </a:r>
            <a:r>
              <a:rPr lang="en-GB" sz="34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Telesystem</a:t>
            </a:r>
            <a:r>
              <a:rPr lang="en-GB" sz="3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this NGO was financed by the Canadian International Development Agency (10 million </a:t>
            </a:r>
            <a:r>
              <a:rPr lang="en-GB" sz="3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$)</a:t>
            </a:r>
          </a:p>
          <a:p>
            <a:r>
              <a:rPr lang="en-CA" sz="34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Enablis</a:t>
            </a:r>
            <a:r>
              <a:rPr lang="en-CA" sz="3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CA" sz="3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provides its entrepreneur members with networking, learning, mentoring and coaching services that will allow them to achieve </a:t>
            </a:r>
            <a:r>
              <a:rPr lang="en-CA" sz="3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self-sufficiency</a:t>
            </a:r>
          </a:p>
          <a:p>
            <a:r>
              <a:rPr lang="en-CA" sz="34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Enablis</a:t>
            </a:r>
            <a:r>
              <a:rPr lang="en-CA" sz="3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projects </a:t>
            </a:r>
            <a:r>
              <a:rPr lang="en-CA" sz="3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aim to improve </a:t>
            </a:r>
            <a:r>
              <a:rPr lang="en-CA" sz="3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skills of over 1,213 South African entrepreneurs (among which 36%  are women and 73% are Black) and </a:t>
            </a:r>
            <a:r>
              <a:rPr lang="en-CA" sz="3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to create </a:t>
            </a:r>
            <a:r>
              <a:rPr lang="en-CA" sz="3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6,040 new jobs (Bester, 2012) </a:t>
            </a:r>
          </a:p>
          <a:p>
            <a:r>
              <a:rPr lang="en-CA" sz="34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Enablis</a:t>
            </a:r>
            <a:r>
              <a:rPr lang="en-CA" sz="3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South Africa consists of seven branches distributed on the territory and has a total of 20 employees</a:t>
            </a:r>
          </a:p>
          <a:p>
            <a:endParaRPr lang="fr-CA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54879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979512"/>
          </a:xfrm>
        </p:spPr>
        <p:txBody>
          <a:bodyPr/>
          <a:lstStyle/>
          <a:p>
            <a:r>
              <a:rPr lang="fr-CA" sz="4400" dirty="0" smtClean="0"/>
              <a:t>Case </a:t>
            </a:r>
            <a:r>
              <a:rPr lang="fr-CA" sz="4400" dirty="0" err="1"/>
              <a:t>S</a:t>
            </a:r>
            <a:r>
              <a:rPr lang="fr-CA" sz="4400" dirty="0" err="1" smtClean="0"/>
              <a:t>tudy</a:t>
            </a:r>
            <a:endParaRPr lang="fr-CA" sz="4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709120"/>
          </a:xfrm>
        </p:spPr>
        <p:txBody>
          <a:bodyPr>
            <a:normAutofit fontScale="77500" lnSpcReduction="20000"/>
          </a:bodyPr>
          <a:lstStyle/>
          <a:p>
            <a:r>
              <a:rPr lang="en-CA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study was conducted in South </a:t>
            </a:r>
            <a:r>
              <a:rPr lang="en-CA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Africa</a:t>
            </a:r>
            <a:r>
              <a:rPr lang="en-CA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CA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(Johannesburg and Cap Town)</a:t>
            </a:r>
          </a:p>
          <a:p>
            <a:r>
              <a:rPr lang="en-CA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 </a:t>
            </a:r>
            <a:r>
              <a:rPr lang="en-CA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whole data collection took place between fall 2011 and summer </a:t>
            </a:r>
            <a:r>
              <a:rPr lang="en-CA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2012</a:t>
            </a:r>
          </a:p>
          <a:p>
            <a:r>
              <a:rPr lang="en-CA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 </a:t>
            </a:r>
            <a:r>
              <a:rPr lang="en-CA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total of 33 respondents were </a:t>
            </a:r>
            <a:r>
              <a:rPr lang="en-CA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interviewed (members </a:t>
            </a:r>
            <a:r>
              <a:rPr lang="en-CA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of top management, entrepreneurs, partners and donors, employees, and people in the </a:t>
            </a:r>
            <a:r>
              <a:rPr lang="en-CA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field)</a:t>
            </a:r>
          </a:p>
          <a:p>
            <a:r>
              <a:rPr lang="en-CA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</a:t>
            </a:r>
            <a:r>
              <a:rPr lang="en-CA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he </a:t>
            </a:r>
            <a:r>
              <a:rPr lang="en-CA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participant observation was conducted during a </a:t>
            </a:r>
            <a:r>
              <a:rPr lang="en-CA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five-month </a:t>
            </a:r>
            <a:r>
              <a:rPr lang="en-CA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stay in the </a:t>
            </a:r>
            <a:r>
              <a:rPr lang="en-CA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organization</a:t>
            </a:r>
            <a:endParaRPr lang="en-CA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CA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</a:t>
            </a:r>
            <a:r>
              <a:rPr lang="en-CA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arious </a:t>
            </a:r>
            <a:r>
              <a:rPr lang="en-CA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documents and archives were </a:t>
            </a:r>
            <a:r>
              <a:rPr lang="en-CA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reviewed</a:t>
            </a:r>
            <a:endParaRPr lang="fr-CA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fr-CA" sz="2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fr-CA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90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835496"/>
          </a:xfrm>
        </p:spPr>
        <p:txBody>
          <a:bodyPr/>
          <a:lstStyle/>
          <a:p>
            <a:r>
              <a:rPr lang="fr-CA" sz="4400" dirty="0" err="1" smtClean="0"/>
              <a:t>Findings</a:t>
            </a:r>
            <a:endParaRPr lang="fr-CA" sz="4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data </a:t>
            </a:r>
            <a:r>
              <a:rPr lang="en-GB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analysis enabled </a:t>
            </a:r>
            <a:r>
              <a:rPr lang="en-GB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identification of four challenges and issues related to the implementation of an international development project aimed at supporting </a:t>
            </a:r>
            <a:r>
              <a:rPr lang="en-GB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entrepreneurship:</a:t>
            </a:r>
          </a:p>
          <a:p>
            <a:pPr marL="811213" lvl="1" indent="-354013">
              <a:buNone/>
            </a:pPr>
            <a:r>
              <a:rPr lang="en-GB" sz="2400" dirty="0" smtClean="0">
                <a:solidFill>
                  <a:srgbClr val="C00000"/>
                </a:solidFill>
              </a:rPr>
              <a:t>1</a:t>
            </a:r>
            <a:r>
              <a:rPr lang="en-GB" sz="2400" dirty="0">
                <a:solidFill>
                  <a:srgbClr val="C00000"/>
                </a:solidFill>
              </a:rPr>
              <a:t>) </a:t>
            </a:r>
            <a:r>
              <a:rPr lang="en-GB" sz="2600" dirty="0">
                <a:solidFill>
                  <a:srgbClr val="C00000"/>
                </a:solidFill>
              </a:rPr>
              <a:t>Transposing a northern business model into the South </a:t>
            </a:r>
            <a:endParaRPr lang="en-GB" sz="2600" dirty="0" smtClean="0">
              <a:solidFill>
                <a:srgbClr val="C00000"/>
              </a:solidFill>
            </a:endParaRPr>
          </a:p>
          <a:p>
            <a:pPr marL="811213" lvl="1" indent="-354013">
              <a:buNone/>
            </a:pPr>
            <a:r>
              <a:rPr lang="en-GB" sz="2600" dirty="0" smtClean="0">
                <a:solidFill>
                  <a:srgbClr val="C00000"/>
                </a:solidFill>
              </a:rPr>
              <a:t>2</a:t>
            </a:r>
            <a:r>
              <a:rPr lang="en-GB" sz="2600" dirty="0">
                <a:solidFill>
                  <a:srgbClr val="C00000"/>
                </a:solidFill>
              </a:rPr>
              <a:t>) Developing local roots and contextualization of the </a:t>
            </a:r>
            <a:r>
              <a:rPr lang="en-GB" sz="2600" dirty="0" smtClean="0">
                <a:solidFill>
                  <a:srgbClr val="C00000"/>
                </a:solidFill>
              </a:rPr>
              <a:t>NGO</a:t>
            </a:r>
          </a:p>
          <a:p>
            <a:pPr marL="811213" lvl="1" indent="-354013">
              <a:buNone/>
            </a:pPr>
            <a:r>
              <a:rPr lang="en-GB" sz="2600" dirty="0" smtClean="0">
                <a:solidFill>
                  <a:srgbClr val="C00000"/>
                </a:solidFill>
              </a:rPr>
              <a:t>3</a:t>
            </a:r>
            <a:r>
              <a:rPr lang="en-GB" sz="2600" dirty="0">
                <a:solidFill>
                  <a:srgbClr val="C00000"/>
                </a:solidFill>
              </a:rPr>
              <a:t>) Achieving balance between resources allocated to project management and entrepreneurial </a:t>
            </a:r>
            <a:r>
              <a:rPr lang="en-GB" sz="2600" dirty="0" smtClean="0">
                <a:solidFill>
                  <a:srgbClr val="C00000"/>
                </a:solidFill>
              </a:rPr>
              <a:t>services</a:t>
            </a:r>
          </a:p>
          <a:p>
            <a:pPr marL="811213" lvl="1" indent="-354013">
              <a:buNone/>
            </a:pPr>
            <a:r>
              <a:rPr lang="en-GB" sz="2600" dirty="0" smtClean="0">
                <a:solidFill>
                  <a:srgbClr val="C00000"/>
                </a:solidFill>
              </a:rPr>
              <a:t>4</a:t>
            </a:r>
            <a:r>
              <a:rPr lang="en-GB" sz="2600" dirty="0">
                <a:solidFill>
                  <a:srgbClr val="C00000"/>
                </a:solidFill>
              </a:rPr>
              <a:t>) Finding a fit between private sector and international development </a:t>
            </a:r>
            <a:r>
              <a:rPr lang="en-GB" sz="2600" dirty="0" smtClean="0">
                <a:solidFill>
                  <a:srgbClr val="C00000"/>
                </a:solidFill>
              </a:rPr>
              <a:t>cultures</a:t>
            </a:r>
            <a:endParaRPr lang="fr-CA" sz="2600" dirty="0">
              <a:solidFill>
                <a:srgbClr val="C00000"/>
              </a:solidFill>
            </a:endParaRPr>
          </a:p>
          <a:p>
            <a:endParaRPr lang="fr-CA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95536"/>
          </a:xfrm>
        </p:spPr>
        <p:txBody>
          <a:bodyPr/>
          <a:lstStyle/>
          <a:p>
            <a:pPr>
              <a:lnSpc>
                <a:spcPts val="4000"/>
              </a:lnSpc>
            </a:pPr>
            <a:r>
              <a:rPr lang="en-GB" sz="3600" dirty="0" smtClean="0"/>
              <a:t>Issue </a:t>
            </a:r>
            <a:r>
              <a:rPr lang="en-GB" sz="3600" dirty="0"/>
              <a:t>1) Transposing a northern business model into the South</a:t>
            </a:r>
            <a:endParaRPr lang="fr-CA" sz="360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8310696" cy="535719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Project 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conceptualization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not relying on a preliminary analysis of 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needs on 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 ground/ </a:t>
            </a:r>
            <a:r>
              <a:rPr lang="en-GB" sz="2000" dirty="0" smtClean="0">
                <a:solidFill>
                  <a:srgbClr val="C00000"/>
                </a:solidFill>
              </a:rPr>
              <a:t>“</a:t>
            </a:r>
            <a:r>
              <a:rPr lang="en-CA" sz="2000" i="1" dirty="0" smtClean="0">
                <a:solidFill>
                  <a:schemeClr val="tx2"/>
                </a:solidFill>
              </a:rPr>
              <a:t>South </a:t>
            </a:r>
            <a:r>
              <a:rPr lang="en-CA" sz="2000" i="1" dirty="0">
                <a:solidFill>
                  <a:schemeClr val="tx2"/>
                </a:solidFill>
              </a:rPr>
              <a:t>Africa was chosen particularly as a first country because of its relatively more developed infrastructure</a:t>
            </a:r>
            <a:r>
              <a:rPr lang="en-CA" sz="2000" dirty="0" smtClean="0">
                <a:solidFill>
                  <a:schemeClr val="bg1">
                    <a:lumMod val="50000"/>
                  </a:schemeClr>
                </a:solidFill>
              </a:rPr>
              <a:t>” </a:t>
            </a:r>
            <a:r>
              <a:rPr lang="en-CA" sz="2000" i="1" dirty="0" smtClean="0">
                <a:solidFill>
                  <a:schemeClr val="bg1">
                    <a:lumMod val="50000"/>
                  </a:schemeClr>
                </a:solidFill>
              </a:rPr>
              <a:t>(founders)</a:t>
            </a:r>
            <a:endParaRPr lang="fr-CA" sz="2000" i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Paradigm assuming that entrepreneurs do not differ depending on 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location/</a:t>
            </a:r>
            <a:r>
              <a:rPr lang="en-CA" dirty="0"/>
              <a:t> </a:t>
            </a:r>
            <a:r>
              <a:rPr lang="en-CA" sz="2000" dirty="0">
                <a:solidFill>
                  <a:schemeClr val="tx2"/>
                </a:solidFill>
              </a:rPr>
              <a:t>“</a:t>
            </a:r>
            <a:r>
              <a:rPr lang="en-CA" sz="2000" i="1" dirty="0">
                <a:solidFill>
                  <a:schemeClr val="tx2"/>
                </a:solidFill>
              </a:rPr>
              <a:t>Entrepreneurship is innate and does not differ depending on location</a:t>
            </a:r>
            <a:r>
              <a:rPr lang="en-CA" sz="2000" i="1" dirty="0" smtClean="0">
                <a:solidFill>
                  <a:schemeClr val="tx2"/>
                </a:solidFill>
              </a:rPr>
              <a:t>”</a:t>
            </a:r>
            <a:r>
              <a:rPr lang="en-CA" sz="20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CA" sz="2000" i="1" dirty="0">
                <a:solidFill>
                  <a:schemeClr val="bg1">
                    <a:lumMod val="50000"/>
                  </a:schemeClr>
                </a:solidFill>
              </a:rPr>
              <a:t>(founders</a:t>
            </a:r>
            <a:r>
              <a:rPr lang="en-CA" sz="2000" i="1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  <a:endParaRPr lang="fr-CA" sz="2000" i="1" dirty="0">
              <a:solidFill>
                <a:schemeClr val="tx2"/>
              </a:solidFill>
            </a:endParaRPr>
          </a:p>
          <a:p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South African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entrepreneurial culture to take into 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account/ </a:t>
            </a:r>
            <a:r>
              <a:rPr lang="en-GB" sz="2000" i="1" dirty="0" smtClean="0">
                <a:solidFill>
                  <a:schemeClr val="tx2"/>
                </a:solidFill>
              </a:rPr>
              <a:t>“</a:t>
            </a:r>
            <a:r>
              <a:rPr lang="en-GB" sz="2000" i="1" dirty="0">
                <a:solidFill>
                  <a:schemeClr val="tx2"/>
                </a:solidFill>
              </a:rPr>
              <a:t>The biggest problems is </a:t>
            </a:r>
            <a:r>
              <a:rPr lang="en-GB" sz="2000" i="1" dirty="0" smtClean="0">
                <a:solidFill>
                  <a:schemeClr val="tx2"/>
                </a:solidFill>
              </a:rPr>
              <a:t>cultural </a:t>
            </a:r>
            <a:r>
              <a:rPr lang="en-CA" sz="2000" i="1" dirty="0">
                <a:solidFill>
                  <a:schemeClr val="tx2"/>
                </a:solidFill>
              </a:rPr>
              <a:t>[…]</a:t>
            </a:r>
            <a:r>
              <a:rPr lang="en-GB" sz="2000" i="1" dirty="0" smtClean="0">
                <a:solidFill>
                  <a:schemeClr val="tx2"/>
                </a:solidFill>
              </a:rPr>
              <a:t> </a:t>
            </a:r>
            <a:r>
              <a:rPr lang="en-CA" sz="2000" i="1" dirty="0" smtClean="0">
                <a:solidFill>
                  <a:schemeClr val="tx2"/>
                </a:solidFill>
              </a:rPr>
              <a:t>Our </a:t>
            </a:r>
            <a:r>
              <a:rPr lang="en-CA" sz="2000" i="1" dirty="0">
                <a:solidFill>
                  <a:schemeClr val="tx2"/>
                </a:solidFill>
              </a:rPr>
              <a:t>biggest problem is our education system […] in South Africa we've got a lot of people who are unemployable .” </a:t>
            </a:r>
            <a:r>
              <a:rPr lang="en-CA" sz="2000" i="1" dirty="0" smtClean="0">
                <a:solidFill>
                  <a:schemeClr val="bg1">
                    <a:lumMod val="50000"/>
                  </a:schemeClr>
                </a:solidFill>
              </a:rPr>
              <a:t>(SA Stakeholder)</a:t>
            </a:r>
            <a:endParaRPr lang="fr-CA" sz="2000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73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5536" y="1700808"/>
            <a:ext cx="8352928" cy="4824536"/>
          </a:xfrm>
        </p:spPr>
        <p:txBody>
          <a:bodyPr>
            <a:noAutofit/>
          </a:bodyPr>
          <a:lstStyle/>
          <a:p>
            <a:r>
              <a:rPr lang="en-CA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Change of mission in order to meet the community </a:t>
            </a:r>
            <a:r>
              <a:rPr lang="en-CA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needs/ </a:t>
            </a:r>
            <a:r>
              <a:rPr lang="en-CA" sz="1800" dirty="0" smtClean="0">
                <a:solidFill>
                  <a:srgbClr val="C00000"/>
                </a:solidFill>
              </a:rPr>
              <a:t>“</a:t>
            </a:r>
            <a:r>
              <a:rPr lang="en-GB" sz="1600" i="1" dirty="0" smtClean="0">
                <a:solidFill>
                  <a:srgbClr val="C00000"/>
                </a:solidFill>
              </a:rPr>
              <a:t>At </a:t>
            </a:r>
            <a:r>
              <a:rPr lang="en-GB" sz="1600" i="1" dirty="0">
                <a:solidFill>
                  <a:srgbClr val="C00000"/>
                </a:solidFill>
              </a:rPr>
              <a:t>the beginning, it was specifically ICT  […]And they listened to me, actually, which is good. </a:t>
            </a:r>
            <a:r>
              <a:rPr lang="en-GB" sz="1600" i="1" dirty="0" err="1">
                <a:solidFill>
                  <a:srgbClr val="C00000"/>
                </a:solidFill>
              </a:rPr>
              <a:t>Enablis</a:t>
            </a:r>
            <a:r>
              <a:rPr lang="en-GB" sz="1600" i="1" dirty="0">
                <a:solidFill>
                  <a:srgbClr val="C00000"/>
                </a:solidFill>
              </a:rPr>
              <a:t> would open up its membership to other sectors such as agriculture, tourism, services, transportation, logistics, whatever.” </a:t>
            </a:r>
            <a:r>
              <a:rPr lang="en-CA" sz="1600" i="1" dirty="0" smtClean="0">
                <a:solidFill>
                  <a:schemeClr val="bg1">
                    <a:lumMod val="50000"/>
                  </a:schemeClr>
                </a:solidFill>
              </a:rPr>
              <a:t>(donors)</a:t>
            </a:r>
            <a:endParaRPr lang="fr-CA" sz="1600" i="1" dirty="0">
              <a:solidFill>
                <a:srgbClr val="C00000"/>
              </a:solidFill>
            </a:endParaRPr>
          </a:p>
          <a:p>
            <a:r>
              <a:rPr lang="en-CA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Adapting to the cultural dimension of the </a:t>
            </a:r>
            <a:r>
              <a:rPr lang="en-CA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organization’s </a:t>
            </a:r>
            <a:r>
              <a:rPr lang="en-CA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various </a:t>
            </a:r>
            <a:r>
              <a:rPr lang="en-CA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branches/</a:t>
            </a:r>
            <a:r>
              <a:rPr lang="en-GB" sz="1600" i="1" dirty="0">
                <a:solidFill>
                  <a:srgbClr val="C00000"/>
                </a:solidFill>
              </a:rPr>
              <a:t>“Even within South Africa you find that Cape Town does things slightly different than what Johannesburg does. So each city on its own also has its own different culture. I think that in Cape Town you can come to a meeting in flip-flops, where in Johannesburg guys wear a suit. </a:t>
            </a:r>
            <a:r>
              <a:rPr lang="en-CA" sz="1600" i="1" dirty="0">
                <a:solidFill>
                  <a:srgbClr val="C00000"/>
                </a:solidFill>
              </a:rPr>
              <a:t>(laughs</a:t>
            </a:r>
            <a:r>
              <a:rPr lang="en-CA" sz="1600" i="1" dirty="0" smtClean="0">
                <a:solidFill>
                  <a:srgbClr val="C00000"/>
                </a:solidFill>
              </a:rPr>
              <a:t>)”</a:t>
            </a:r>
            <a:r>
              <a:rPr lang="en-CA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CA" sz="1600" i="1" dirty="0" smtClean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CA" sz="1600" i="1" dirty="0" err="1" smtClean="0">
                <a:solidFill>
                  <a:schemeClr val="bg1">
                    <a:lumMod val="50000"/>
                  </a:schemeClr>
                </a:solidFill>
              </a:rPr>
              <a:t>Enablis’staff</a:t>
            </a:r>
            <a:r>
              <a:rPr lang="en-CA" sz="1600" i="1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  <a:endParaRPr lang="fr-CA" sz="1600" i="1" dirty="0">
              <a:solidFill>
                <a:srgbClr val="C00000"/>
              </a:solidFill>
            </a:endParaRPr>
          </a:p>
          <a:p>
            <a:pPr lvl="0"/>
            <a:r>
              <a:rPr lang="en-CA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Hiring local labour for the </a:t>
            </a:r>
            <a:r>
              <a:rPr lang="en-CA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branches</a:t>
            </a:r>
            <a:r>
              <a:rPr lang="en-CA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/</a:t>
            </a:r>
            <a:r>
              <a:rPr lang="en-GB" sz="1600" i="1" dirty="0">
                <a:solidFill>
                  <a:srgbClr val="C00000"/>
                </a:solidFill>
              </a:rPr>
              <a:t>“It really feels like whatever they have created, it's tailor-made for our situation, which is nice. It doesn't feel like something that's from Canada with Canadian solutions.”</a:t>
            </a:r>
            <a:r>
              <a:rPr lang="en-GB" sz="1600" dirty="0">
                <a:solidFill>
                  <a:srgbClr val="C00000"/>
                </a:solidFill>
              </a:rPr>
              <a:t> </a:t>
            </a:r>
            <a:r>
              <a:rPr lang="en-GB" sz="1600" i="1" dirty="0" smtClean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CA" sz="1600" i="1" dirty="0" smtClean="0">
                <a:solidFill>
                  <a:schemeClr val="bg1">
                    <a:lumMod val="50000"/>
                  </a:schemeClr>
                </a:solidFill>
              </a:rPr>
              <a:t>Entrepreneur)</a:t>
            </a:r>
            <a:endParaRPr lang="fr-CA" sz="1600" i="1" dirty="0">
              <a:solidFill>
                <a:srgbClr val="C00000"/>
              </a:solidFill>
            </a:endParaRPr>
          </a:p>
          <a:p>
            <a:r>
              <a:rPr lang="en-CA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Local partners’ involvement and </a:t>
            </a:r>
            <a:r>
              <a:rPr lang="en-CA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networking/ </a:t>
            </a:r>
            <a:r>
              <a:rPr lang="en-GB" sz="1800" dirty="0" smtClean="0">
                <a:solidFill>
                  <a:srgbClr val="C00000"/>
                </a:solidFill>
              </a:rPr>
              <a:t>This </a:t>
            </a:r>
            <a:r>
              <a:rPr lang="en-GB" sz="1800" dirty="0">
                <a:solidFill>
                  <a:srgbClr val="C00000"/>
                </a:solidFill>
              </a:rPr>
              <a:t>involvement is particularly reflected by the Business plan competition, a local event specifically created by </a:t>
            </a:r>
            <a:r>
              <a:rPr lang="en-GB" sz="1800" dirty="0" err="1">
                <a:solidFill>
                  <a:srgbClr val="C00000"/>
                </a:solidFill>
              </a:rPr>
              <a:t>Enablis</a:t>
            </a:r>
            <a:r>
              <a:rPr lang="en-GB" sz="1800" dirty="0">
                <a:solidFill>
                  <a:srgbClr val="C00000"/>
                </a:solidFill>
              </a:rPr>
              <a:t> in South </a:t>
            </a:r>
            <a:r>
              <a:rPr lang="en-GB" sz="1800" dirty="0" smtClean="0">
                <a:solidFill>
                  <a:srgbClr val="C00000"/>
                </a:solidFill>
              </a:rPr>
              <a:t>Africa</a:t>
            </a:r>
            <a:endParaRPr lang="fr-CA" sz="1800" dirty="0">
              <a:solidFill>
                <a:srgbClr val="C00000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4000"/>
              </a:lnSpc>
            </a:pPr>
            <a:r>
              <a:rPr lang="en-GB" sz="3600" dirty="0" smtClean="0"/>
              <a:t>Issue 2) Developing local roots and contextualization on the NGO</a:t>
            </a:r>
            <a:endParaRPr lang="fr-CA" sz="3600" dirty="0"/>
          </a:p>
        </p:txBody>
      </p:sp>
    </p:spTree>
    <p:extLst>
      <p:ext uri="{BB962C8B-B14F-4D97-AF65-F5344CB8AC3E}">
        <p14:creationId xmlns:p14="http://schemas.microsoft.com/office/powerpoint/2010/main" val="414107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5536" y="2033464"/>
            <a:ext cx="8352928" cy="4824536"/>
          </a:xfrm>
        </p:spPr>
        <p:txBody>
          <a:bodyPr>
            <a:noAutofit/>
          </a:bodyPr>
          <a:lstStyle/>
          <a:p>
            <a:pPr lvl="0"/>
            <a:r>
              <a:rPr lang="en-GB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Emphasis put on hiring people for administrative </a:t>
            </a:r>
            <a:r>
              <a:rPr lang="en-GB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support and </a:t>
            </a:r>
            <a:r>
              <a:rPr lang="en-CA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</a:t>
            </a:r>
            <a:r>
              <a:rPr lang="en-CA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ervices </a:t>
            </a:r>
            <a:r>
              <a:rPr lang="en-CA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provided to entrepreneurs by external resources</a:t>
            </a:r>
            <a:r>
              <a:rPr lang="en-CA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/</a:t>
            </a:r>
            <a:r>
              <a:rPr lang="en-GB" sz="2300" dirty="0" smtClean="0"/>
              <a:t> </a:t>
            </a:r>
            <a:r>
              <a:rPr lang="en-GB" sz="2300" dirty="0">
                <a:solidFill>
                  <a:srgbClr val="C00000"/>
                </a:solidFill>
              </a:rPr>
              <a:t>“</a:t>
            </a:r>
            <a:r>
              <a:rPr lang="en-GB" sz="2300" i="1" dirty="0">
                <a:solidFill>
                  <a:srgbClr val="C00000"/>
                </a:solidFill>
              </a:rPr>
              <a:t>What would be nice is if we could focus more on entrepreneurs, internally. I would like to see an upscale staff capacity”. </a:t>
            </a:r>
            <a:r>
              <a:rPr lang="en-CA" sz="2300" i="1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CA" sz="2300" i="1" dirty="0" err="1">
                <a:solidFill>
                  <a:schemeClr val="bg1">
                    <a:lumMod val="50000"/>
                  </a:schemeClr>
                </a:solidFill>
              </a:rPr>
              <a:t>Enablis’staff</a:t>
            </a:r>
            <a:r>
              <a:rPr lang="en-CA" sz="2300" i="1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  <a:endParaRPr lang="fr-CA" sz="2300" dirty="0">
              <a:solidFill>
                <a:srgbClr val="C00000"/>
              </a:solidFill>
            </a:endParaRPr>
          </a:p>
          <a:p>
            <a:r>
              <a:rPr lang="en-CA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Service </a:t>
            </a:r>
            <a:r>
              <a:rPr lang="en-CA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offering untailored to the entrepreneurs’ </a:t>
            </a:r>
            <a:r>
              <a:rPr lang="en-CA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developm</a:t>
            </a:r>
            <a:r>
              <a:rPr lang="en-CA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ent </a:t>
            </a:r>
            <a:r>
              <a:rPr lang="en-CA" sz="23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level/</a:t>
            </a:r>
            <a:r>
              <a:rPr lang="fr-CA" sz="23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fr-CA" sz="2300" i="1" dirty="0" smtClean="0">
                <a:solidFill>
                  <a:srgbClr val="C00000"/>
                </a:solidFill>
              </a:rPr>
              <a:t> </a:t>
            </a:r>
            <a:r>
              <a:rPr lang="en-GB" sz="2300" dirty="0" smtClean="0">
                <a:solidFill>
                  <a:srgbClr val="C00000"/>
                </a:solidFill>
              </a:rPr>
              <a:t>the </a:t>
            </a:r>
            <a:r>
              <a:rPr lang="en-GB" sz="2300" dirty="0">
                <a:solidFill>
                  <a:srgbClr val="C00000"/>
                </a:solidFill>
              </a:rPr>
              <a:t>necessity to be able to rely on more performing communication tools, particularly an updated and functional website and a membership database to </a:t>
            </a:r>
            <a:r>
              <a:rPr lang="en-GB" sz="2300" dirty="0" smtClean="0">
                <a:solidFill>
                  <a:srgbClr val="C00000"/>
                </a:solidFill>
              </a:rPr>
              <a:t>maximize </a:t>
            </a:r>
            <a:r>
              <a:rPr lang="en-GB" sz="2300" dirty="0">
                <a:solidFill>
                  <a:srgbClr val="C00000"/>
                </a:solidFill>
              </a:rPr>
              <a:t>the impact of the </a:t>
            </a:r>
            <a:r>
              <a:rPr lang="en-GB" sz="2300" dirty="0" smtClean="0">
                <a:solidFill>
                  <a:srgbClr val="C00000"/>
                </a:solidFill>
              </a:rPr>
              <a:t>organization’s </a:t>
            </a:r>
            <a:r>
              <a:rPr lang="en-GB" sz="2300" dirty="0">
                <a:solidFill>
                  <a:srgbClr val="C00000"/>
                </a:solidFill>
              </a:rPr>
              <a:t>services</a:t>
            </a:r>
            <a:r>
              <a:rPr lang="en-GB" sz="2300" dirty="0" smtClean="0">
                <a:solidFill>
                  <a:srgbClr val="C00000"/>
                </a:solidFill>
              </a:rPr>
              <a:t>.</a:t>
            </a:r>
            <a:endParaRPr lang="fr-CA" sz="2300" dirty="0">
              <a:solidFill>
                <a:srgbClr val="C00000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3500"/>
              </a:lnSpc>
            </a:pPr>
            <a:r>
              <a:rPr lang="en-GB" sz="3200" dirty="0" smtClean="0"/>
              <a:t>Issue 3) Achieving balance between resources allocated to project management and entrepreneurial services</a:t>
            </a:r>
            <a:endParaRPr lang="fr-CA" sz="3200" dirty="0"/>
          </a:p>
        </p:txBody>
      </p:sp>
    </p:spTree>
    <p:extLst>
      <p:ext uri="{BB962C8B-B14F-4D97-AF65-F5344CB8AC3E}">
        <p14:creationId xmlns:p14="http://schemas.microsoft.com/office/powerpoint/2010/main" val="148974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484784"/>
            <a:ext cx="8352928" cy="482453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Duality between management 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approaches/ </a:t>
            </a:r>
            <a:r>
              <a:rPr lang="en-GB" sz="2000" i="1" dirty="0" smtClean="0">
                <a:solidFill>
                  <a:srgbClr val="C00000"/>
                </a:solidFill>
              </a:rPr>
              <a:t>“</a:t>
            </a:r>
            <a:r>
              <a:rPr lang="en-GB" sz="1800" i="1" dirty="0">
                <a:solidFill>
                  <a:srgbClr val="C00000"/>
                </a:solidFill>
              </a:rPr>
              <a:t>They have never been able to understand: why do they need a gender equity policy, why do they need a result-based management, and all these things that a donor would actually insist on having. We forced them to do that […]but the problem is they never considered this to be of importance</a:t>
            </a:r>
            <a:r>
              <a:rPr lang="en-GB" sz="1800" i="1" dirty="0" smtClean="0">
                <a:solidFill>
                  <a:srgbClr val="C00000"/>
                </a:solidFill>
              </a:rPr>
              <a:t>.”</a:t>
            </a:r>
            <a:r>
              <a:rPr lang="en-CA" sz="1800" i="1" dirty="0">
                <a:solidFill>
                  <a:schemeClr val="bg1">
                    <a:lumMod val="50000"/>
                  </a:schemeClr>
                </a:solidFill>
              </a:rPr>
              <a:t> (donors</a:t>
            </a:r>
            <a:r>
              <a:rPr lang="en-CA" sz="1800" i="1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  <a:endParaRPr lang="fr-CA" sz="1800" dirty="0">
              <a:solidFill>
                <a:srgbClr val="C00000"/>
              </a:solidFill>
            </a:endParaRPr>
          </a:p>
          <a:p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Different views</a:t>
            </a:r>
            <a:r>
              <a:rPr lang="en-CA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of the purpose and sustainability of projects</a:t>
            </a:r>
            <a:r>
              <a:rPr lang="en-CA" sz="1800" dirty="0" smtClean="0">
                <a:solidFill>
                  <a:srgbClr val="C00000"/>
                </a:solidFill>
              </a:rPr>
              <a:t>/“</a:t>
            </a:r>
            <a:r>
              <a:rPr lang="en-CA" sz="1800" i="1" dirty="0" smtClean="0">
                <a:solidFill>
                  <a:srgbClr val="C00000"/>
                </a:solidFill>
              </a:rPr>
              <a:t>The ultimate outcome is we want to get entrepreneurs rich […] we train job creators” </a:t>
            </a:r>
            <a:r>
              <a:rPr lang="en-CA" sz="2000" i="1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CA" sz="2000" i="1" dirty="0" smtClean="0">
                <a:solidFill>
                  <a:schemeClr val="bg1">
                    <a:lumMod val="50000"/>
                  </a:schemeClr>
                </a:solidFill>
              </a:rPr>
              <a:t>founders)</a:t>
            </a:r>
            <a:r>
              <a:rPr lang="fr-CA" sz="2000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CA" sz="2000" i="1" dirty="0" smtClean="0">
                <a:solidFill>
                  <a:srgbClr val="C00000"/>
                </a:solidFill>
              </a:rPr>
              <a:t>VS </a:t>
            </a:r>
            <a:r>
              <a:rPr lang="en-CA" sz="1800" i="1" dirty="0" smtClean="0">
                <a:solidFill>
                  <a:srgbClr val="C00000"/>
                </a:solidFill>
              </a:rPr>
              <a:t>“They are actually driven by things other than developmental objectives, right now” </a:t>
            </a:r>
            <a:r>
              <a:rPr lang="en-CA" sz="1800" i="1" dirty="0">
                <a:solidFill>
                  <a:schemeClr val="bg1">
                    <a:lumMod val="50000"/>
                  </a:schemeClr>
                </a:solidFill>
              </a:rPr>
              <a:t>(donors</a:t>
            </a:r>
            <a:r>
              <a:rPr lang="en-CA" sz="1800" i="1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  <a:endParaRPr lang="en-CA" sz="1800" i="1" dirty="0" smtClean="0">
              <a:solidFill>
                <a:srgbClr val="C00000"/>
              </a:solidFill>
            </a:endParaRPr>
          </a:p>
          <a:p>
            <a:r>
              <a:rPr lang="en-CA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Reconciliation </a:t>
            </a:r>
            <a:r>
              <a:rPr lang="en-CA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of </a:t>
            </a:r>
            <a:r>
              <a:rPr lang="en-CA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participants</a:t>
            </a:r>
            <a:r>
              <a:rPr lang="en-CA" dirty="0" smtClean="0">
                <a:solidFill>
                  <a:srgbClr val="FF0000"/>
                </a:solidFill>
              </a:rPr>
              <a:t>/</a:t>
            </a:r>
            <a:r>
              <a:rPr lang="en-GB" sz="1800" dirty="0" smtClean="0">
                <a:solidFill>
                  <a:srgbClr val="C00000"/>
                </a:solidFill>
              </a:rPr>
              <a:t>“</a:t>
            </a:r>
            <a:r>
              <a:rPr lang="en-GB" sz="1800" i="1" dirty="0" smtClean="0">
                <a:solidFill>
                  <a:srgbClr val="C00000"/>
                </a:solidFill>
              </a:rPr>
              <a:t>The </a:t>
            </a:r>
            <a:r>
              <a:rPr lang="en-GB" sz="1800" i="1" dirty="0">
                <a:solidFill>
                  <a:srgbClr val="C00000"/>
                </a:solidFill>
              </a:rPr>
              <a:t>characteristic of that project as something being pushed through, Canadian businessmen actually forced us to think differently</a:t>
            </a:r>
            <a:r>
              <a:rPr lang="en-GB" sz="1800" dirty="0" smtClean="0">
                <a:solidFill>
                  <a:srgbClr val="C00000"/>
                </a:solidFill>
              </a:rPr>
              <a:t>”.</a:t>
            </a:r>
            <a:r>
              <a:rPr lang="en-GB" sz="1800" i="1" dirty="0">
                <a:solidFill>
                  <a:srgbClr val="C00000"/>
                </a:solidFill>
              </a:rPr>
              <a:t> </a:t>
            </a:r>
            <a:r>
              <a:rPr lang="en-CA" sz="1800" i="1" dirty="0">
                <a:solidFill>
                  <a:schemeClr val="bg1">
                    <a:lumMod val="50000"/>
                  </a:schemeClr>
                </a:solidFill>
              </a:rPr>
              <a:t>(donors)</a:t>
            </a:r>
            <a:endParaRPr lang="fr-CA" sz="1800" dirty="0">
              <a:solidFill>
                <a:srgbClr val="C00000"/>
              </a:solidFill>
            </a:endParaRPr>
          </a:p>
          <a:p>
            <a:pPr lvl="0"/>
            <a:endParaRPr lang="fr-CA" sz="1800" i="1" dirty="0">
              <a:solidFill>
                <a:srgbClr val="C00000"/>
              </a:solidFill>
            </a:endParaRP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979512"/>
          </a:xfrm>
        </p:spPr>
        <p:txBody>
          <a:bodyPr/>
          <a:lstStyle/>
          <a:p>
            <a:pPr>
              <a:lnSpc>
                <a:spcPts val="3500"/>
              </a:lnSpc>
            </a:pPr>
            <a:r>
              <a:rPr lang="en-GB" sz="3600" dirty="0" smtClean="0"/>
              <a:t>Issue 4) Finding a fit between private sector and international development</a:t>
            </a:r>
            <a:endParaRPr lang="fr-CA" sz="3600" dirty="0"/>
          </a:p>
        </p:txBody>
      </p:sp>
    </p:spTree>
    <p:extLst>
      <p:ext uri="{BB962C8B-B14F-4D97-AF65-F5344CB8AC3E}">
        <p14:creationId xmlns:p14="http://schemas.microsoft.com/office/powerpoint/2010/main" val="94258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857250"/>
          </a:xfrm>
        </p:spPr>
        <p:txBody>
          <a:bodyPr/>
          <a:lstStyle/>
          <a:p>
            <a:r>
              <a:rPr lang="fr-CA" sz="4400" dirty="0" smtClean="0"/>
              <a:t>Discussion</a:t>
            </a:r>
            <a:endParaRPr lang="fr-CA" sz="4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1340768"/>
            <a:ext cx="8363272" cy="5257800"/>
          </a:xfrm>
        </p:spPr>
        <p:txBody>
          <a:bodyPr>
            <a:normAutofit fontScale="32500" lnSpcReduction="20000"/>
          </a:bodyPr>
          <a:lstStyle/>
          <a:p>
            <a:r>
              <a:rPr lang="en-GB" sz="7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Findings confirm </a:t>
            </a:r>
            <a:r>
              <a:rPr lang="en-GB" sz="7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 importance given by most authors to a preliminary </a:t>
            </a:r>
            <a:r>
              <a:rPr lang="en-GB" sz="7400" dirty="0">
                <a:solidFill>
                  <a:srgbClr val="C00000"/>
                </a:solidFill>
              </a:rPr>
              <a:t>analysis of the needs </a:t>
            </a:r>
            <a:r>
              <a:rPr lang="en-GB" sz="7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on the ground and </a:t>
            </a:r>
            <a:r>
              <a:rPr lang="en-GB" sz="7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to effectively consult </a:t>
            </a:r>
            <a:r>
              <a:rPr lang="en-GB" sz="7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stakeholders</a:t>
            </a:r>
          </a:p>
          <a:p>
            <a:r>
              <a:rPr lang="en-CA" sz="7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en-CA" sz="7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his </a:t>
            </a:r>
            <a:r>
              <a:rPr lang="en-CA" sz="7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case study brings added value to the </a:t>
            </a:r>
            <a:r>
              <a:rPr lang="en-CA" sz="7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understanding of the </a:t>
            </a:r>
            <a:r>
              <a:rPr lang="en-CA" sz="7400" dirty="0" smtClean="0">
                <a:solidFill>
                  <a:srgbClr val="C00000"/>
                </a:solidFill>
              </a:rPr>
              <a:t>specific </a:t>
            </a:r>
            <a:r>
              <a:rPr lang="en-CA" sz="7400" dirty="0">
                <a:solidFill>
                  <a:srgbClr val="C00000"/>
                </a:solidFill>
              </a:rPr>
              <a:t>contexts linked to international development and </a:t>
            </a:r>
            <a:r>
              <a:rPr lang="en-CA" sz="7400" dirty="0" smtClean="0">
                <a:solidFill>
                  <a:srgbClr val="C00000"/>
                </a:solidFill>
              </a:rPr>
              <a:t>entrepreneurship</a:t>
            </a:r>
          </a:p>
          <a:p>
            <a:r>
              <a:rPr lang="en-CA" sz="7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Findings show </a:t>
            </a:r>
            <a:r>
              <a:rPr lang="en-CA" sz="7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that several components must be adapted to </a:t>
            </a:r>
            <a:r>
              <a:rPr lang="en-CA" sz="7400" dirty="0">
                <a:solidFill>
                  <a:srgbClr val="C00000"/>
                </a:solidFill>
              </a:rPr>
              <a:t>local culture </a:t>
            </a:r>
            <a:r>
              <a:rPr lang="en-CA" sz="7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and illustrate </a:t>
            </a:r>
            <a:r>
              <a:rPr lang="en-CA" sz="7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 importance of </a:t>
            </a:r>
            <a:r>
              <a:rPr lang="en-CA" sz="7400" dirty="0">
                <a:solidFill>
                  <a:srgbClr val="C00000"/>
                </a:solidFill>
              </a:rPr>
              <a:t>endogenous practices </a:t>
            </a:r>
            <a:r>
              <a:rPr lang="en-CA" sz="7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in </a:t>
            </a:r>
            <a:r>
              <a:rPr lang="en-CA" sz="7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development</a:t>
            </a:r>
          </a:p>
          <a:p>
            <a:r>
              <a:rPr lang="en-CA" sz="7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</a:t>
            </a:r>
            <a:r>
              <a:rPr lang="en-CA" sz="7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his research gives clear indications on how to perform this contextualization upon </a:t>
            </a:r>
            <a:r>
              <a:rPr lang="en-CA" sz="7400" dirty="0" smtClean="0">
                <a:solidFill>
                  <a:srgbClr val="C00000"/>
                </a:solidFill>
              </a:rPr>
              <a:t>implementation</a:t>
            </a:r>
            <a:r>
              <a:rPr lang="en-CA" sz="7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change of mission, hiring local labour, networking activities, involving stakeholders on the ground</a:t>
            </a:r>
          </a:p>
          <a:p>
            <a:endParaRPr lang="fr-CA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GB" dirty="0" smtClean="0"/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25532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857250"/>
          </a:xfrm>
        </p:spPr>
        <p:txBody>
          <a:bodyPr/>
          <a:lstStyle/>
          <a:p>
            <a:r>
              <a:rPr lang="fr-CA" sz="4400" dirty="0" smtClean="0"/>
              <a:t>Discussion</a:t>
            </a:r>
            <a:endParaRPr lang="fr-CA" sz="4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340768"/>
            <a:ext cx="8352928" cy="514116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fr-CA" sz="3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CA" sz="3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</a:t>
            </a:r>
            <a:r>
              <a:rPr lang="en-CA" sz="3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chieving </a:t>
            </a:r>
            <a:r>
              <a:rPr lang="en-CA" sz="3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balance between resources allocated to project management and entrepreneurial </a:t>
            </a:r>
            <a:r>
              <a:rPr lang="en-CA" sz="3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services </a:t>
            </a:r>
            <a:r>
              <a:rPr lang="en-CA" sz="3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is part of the debate on the </a:t>
            </a:r>
            <a:r>
              <a:rPr lang="en-CA" sz="3800" dirty="0">
                <a:solidFill>
                  <a:srgbClr val="C00000"/>
                </a:solidFill>
              </a:rPr>
              <a:t>complexity of relations between entrepreneurship and international development </a:t>
            </a:r>
            <a:r>
              <a:rPr lang="en-CA" sz="3800" dirty="0" smtClean="0">
                <a:solidFill>
                  <a:srgbClr val="C00000"/>
                </a:solidFill>
              </a:rPr>
              <a:t>organizations</a:t>
            </a:r>
            <a:r>
              <a:rPr lang="en-CA" sz="3800" dirty="0" smtClean="0"/>
              <a:t>. </a:t>
            </a:r>
            <a:r>
              <a:rPr lang="en-CA" sz="3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This </a:t>
            </a:r>
            <a:r>
              <a:rPr lang="en-CA" sz="3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duality </a:t>
            </a:r>
            <a:r>
              <a:rPr lang="en-CA" sz="3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fuels </a:t>
            </a:r>
            <a:r>
              <a:rPr lang="en-CA" sz="3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interest in studying this phenomenon with a managerial </a:t>
            </a:r>
            <a:r>
              <a:rPr lang="en-CA" sz="3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approach</a:t>
            </a:r>
          </a:p>
          <a:p>
            <a:r>
              <a:rPr lang="en-CA" sz="3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Findings show </a:t>
            </a:r>
            <a:r>
              <a:rPr lang="en-CA" sz="3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</a:t>
            </a:r>
            <a:r>
              <a:rPr lang="en-CA" sz="3800" dirty="0">
                <a:solidFill>
                  <a:srgbClr val="C00000"/>
                </a:solidFill>
              </a:rPr>
              <a:t>differences between international development and private sector cultures</a:t>
            </a:r>
            <a:r>
              <a:rPr lang="en-CA" sz="3800" dirty="0"/>
              <a:t>. </a:t>
            </a:r>
            <a:r>
              <a:rPr lang="en-CA" sz="3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</a:t>
            </a:r>
            <a:r>
              <a:rPr lang="en-CA" sz="3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uch </a:t>
            </a:r>
            <a:r>
              <a:rPr lang="en-CA" sz="3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work remains to be done in order for entrepreneurship and international development to be integrated </a:t>
            </a:r>
            <a:r>
              <a:rPr lang="en-CA" sz="3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on the ground</a:t>
            </a:r>
          </a:p>
          <a:p>
            <a:r>
              <a:rPr lang="en-CA" sz="3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Results showed that much work remains to be done in order for </a:t>
            </a:r>
            <a:r>
              <a:rPr lang="en-CA" sz="3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 private </a:t>
            </a:r>
            <a:r>
              <a:rPr lang="en-CA" sz="3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sector and international </a:t>
            </a:r>
            <a:r>
              <a:rPr lang="en-CA" sz="3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aid stakeholders to </a:t>
            </a:r>
            <a:r>
              <a:rPr lang="en-CA" sz="3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contribute jointly to the </a:t>
            </a:r>
            <a:r>
              <a:rPr lang="en-CA" sz="3800" dirty="0">
                <a:solidFill>
                  <a:srgbClr val="C00000"/>
                </a:solidFill>
              </a:rPr>
              <a:t>creation of businesses that foster wealth distribution and better allocation of international </a:t>
            </a:r>
            <a:r>
              <a:rPr lang="en-CA" sz="3800" dirty="0" smtClean="0">
                <a:solidFill>
                  <a:srgbClr val="C00000"/>
                </a:solidFill>
              </a:rPr>
              <a:t>aid </a:t>
            </a:r>
            <a:r>
              <a:rPr lang="en-CA" sz="3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(measure </a:t>
            </a:r>
            <a:r>
              <a:rPr lang="en-CA" sz="3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efficiency and impact of entrepreneurship support </a:t>
            </a:r>
            <a:r>
              <a:rPr lang="en-CA" sz="3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programs according </a:t>
            </a:r>
            <a:r>
              <a:rPr lang="en-CA" sz="3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to indicators </a:t>
            </a:r>
            <a:r>
              <a:rPr lang="en-CA" sz="3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other </a:t>
            </a:r>
            <a:r>
              <a:rPr lang="en-CA" sz="3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than economical </a:t>
            </a:r>
            <a:r>
              <a:rPr lang="en-CA" sz="3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ones)</a:t>
            </a:r>
          </a:p>
          <a:p>
            <a:endParaRPr lang="fr-CA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fr-CA" dirty="0"/>
          </a:p>
          <a:p>
            <a:endParaRPr lang="en-CA" dirty="0" smtClean="0"/>
          </a:p>
          <a:p>
            <a:endParaRPr lang="en-GB" dirty="0" smtClean="0"/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09466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600200"/>
          </a:xfrm>
        </p:spPr>
        <p:txBody>
          <a:bodyPr/>
          <a:lstStyle/>
          <a:p>
            <a:pPr>
              <a:lnSpc>
                <a:spcPts val="3600"/>
              </a:lnSpc>
            </a:pPr>
            <a:r>
              <a:rPr lang="en-GB" sz="3200" b="1" dirty="0">
                <a:effectLst/>
              </a:rPr>
              <a:t>Model of Success Factors for International Development Projects of Entrepreneurship</a:t>
            </a:r>
            <a:r>
              <a:rPr lang="fr-CA" sz="3200" dirty="0">
                <a:effectLst/>
              </a:rPr>
              <a:t/>
            </a:r>
            <a:br>
              <a:rPr lang="fr-CA" sz="3200" dirty="0">
                <a:effectLst/>
              </a:rPr>
            </a:br>
            <a:endParaRPr lang="fr-CA" sz="3200" dirty="0"/>
          </a:p>
        </p:txBody>
      </p:sp>
      <p:pic>
        <p:nvPicPr>
          <p:cNvPr id="2121" name="Picture 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975" y="1419940"/>
            <a:ext cx="6324650" cy="4877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278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857250"/>
          </a:xfrm>
        </p:spPr>
        <p:txBody>
          <a:bodyPr/>
          <a:lstStyle/>
          <a:p>
            <a:r>
              <a:rPr lang="fr-CA" sz="4400" dirty="0"/>
              <a:t>C</a:t>
            </a:r>
            <a:r>
              <a:rPr lang="fr-CA" sz="4400" dirty="0" smtClean="0"/>
              <a:t>onclusion</a:t>
            </a:r>
            <a:endParaRPr lang="fr-CA" sz="44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While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this case study is limited with respect to the 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generalization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of its 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findings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</a:t>
            </a:r>
            <a:endParaRPr lang="en-GB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/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At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</a:t>
            </a:r>
            <a:r>
              <a:rPr lang="en-GB" sz="2000" dirty="0">
                <a:solidFill>
                  <a:srgbClr val="C00000"/>
                </a:solidFill>
              </a:rPr>
              <a:t>practical level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this study provides indications on </a:t>
            </a: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innovative organization-led projects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as </a:t>
            </a:r>
            <a:r>
              <a:rPr lang="en-GB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Enablis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and for which considerable efforts are granted in often harsh environments as well as success criteria aimed at continuously improving their interventions. </a:t>
            </a:r>
            <a:endParaRPr lang="en-GB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/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At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</a:t>
            </a:r>
            <a:r>
              <a:rPr lang="en-GB" sz="2000" dirty="0">
                <a:solidFill>
                  <a:srgbClr val="C00000"/>
                </a:solidFill>
              </a:rPr>
              <a:t>theoretical level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this case study paves the way </a:t>
            </a:r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</a:rPr>
              <a:t>to </a:t>
            </a:r>
            <a:r>
              <a:rPr lang="en-GB" sz="200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conduct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other studies. These could result in following up with </a:t>
            </a:r>
            <a:r>
              <a:rPr lang="en-GB" sz="2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Enablis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since this </a:t>
            </a: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organization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set up chapters in other African countries, in conducting case studies with other </a:t>
            </a: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organizations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with a similar mission, or in validating different models presented as part of this research</a:t>
            </a:r>
            <a:endParaRPr lang="fr-CA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CA" dirty="0" smtClean="0"/>
          </a:p>
          <a:p>
            <a:endParaRPr lang="en-GB" dirty="0" smtClean="0"/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64204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écutif">
  <a:themeElements>
    <a:clrScheme name="Essentie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xécutif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écutif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861</TotalTime>
  <Words>1468</Words>
  <Application>Microsoft Office PowerPoint</Application>
  <PresentationFormat>Affichage à l'écran (4:3)</PresentationFormat>
  <Paragraphs>75</Paragraphs>
  <Slides>16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Exécutif</vt:lpstr>
      <vt:lpstr>INTERNATIONAL DEVELOPMENT THROUGH ENTREPRENEURSHIP:  ISSUES AND CHALLENGES OF A CANADIAN NGO IN SOUTH AFRICA</vt:lpstr>
      <vt:lpstr>Introduction</vt:lpstr>
      <vt:lpstr>Question</vt:lpstr>
      <vt:lpstr>Theoretical Aspects</vt:lpstr>
      <vt:lpstr>Theoretical Aspects</vt:lpstr>
      <vt:lpstr>Case Study</vt:lpstr>
      <vt:lpstr>Case Study</vt:lpstr>
      <vt:lpstr>Findings</vt:lpstr>
      <vt:lpstr>Issue 1) Transposing a northern business model into the South</vt:lpstr>
      <vt:lpstr>Issue 2) Developing local roots and contextualization on the NGO</vt:lpstr>
      <vt:lpstr>Issue 3) Achieving balance between resources allocated to project management and entrepreneurial services</vt:lpstr>
      <vt:lpstr>Issue 4) Finding a fit between private sector and international development</vt:lpstr>
      <vt:lpstr>Discussion</vt:lpstr>
      <vt:lpstr>Discussion</vt:lpstr>
      <vt:lpstr>Model of Success Factors for International Development Projects of Entrepreneurship </vt:lpstr>
      <vt:lpstr>Conclusion</vt:lpstr>
    </vt:vector>
  </TitlesOfParts>
  <Company>FSA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Joe</dc:creator>
  <cp:lastModifiedBy>Joe</cp:lastModifiedBy>
  <cp:revision>81</cp:revision>
  <dcterms:created xsi:type="dcterms:W3CDTF">2012-10-18T13:59:32Z</dcterms:created>
  <dcterms:modified xsi:type="dcterms:W3CDTF">2012-10-31T19:17:04Z</dcterms:modified>
</cp:coreProperties>
</file>