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handoutMasterIdLst>
    <p:handoutMasterId r:id="rId8"/>
  </p:handoutMasterIdLst>
  <p:sldIdLst>
    <p:sldId id="256" r:id="rId2"/>
    <p:sldId id="257" r:id="rId3"/>
    <p:sldId id="298" r:id="rId4"/>
    <p:sldId id="265" r:id="rId5"/>
    <p:sldId id="261" r:id="rId6"/>
    <p:sldId id="260" r:id="rId7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CC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84" autoAdjust="0"/>
    <p:restoredTop sz="88805" autoAdjust="0"/>
  </p:normalViewPr>
  <p:slideViewPr>
    <p:cSldViewPr>
      <p:cViewPr varScale="1">
        <p:scale>
          <a:sx n="94" d="100"/>
          <a:sy n="94" d="100"/>
        </p:scale>
        <p:origin x="-12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E62D5157-9057-4573-8142-3183577E1D3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0265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>
                <a:latin typeface="Palatino Linotype" pitchFamily="18" charset="0"/>
              </a:defRPr>
            </a:lvl1pPr>
          </a:lstStyle>
          <a:p>
            <a:r>
              <a:rPr lang="en-US" altLang="en-US" smtClean="0"/>
              <a:t>Click to edit Master title style</a:t>
            </a:r>
            <a:endParaRPr lang="en-GB" altLang="en-US" dirty="0"/>
          </a:p>
        </p:txBody>
      </p:sp>
      <p:sp>
        <p:nvSpPr>
          <p:cNvPr id="11162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>
                <a:latin typeface="Palatino Linotype" pitchFamily="18" charset="0"/>
              </a:defRPr>
            </a:lvl1pPr>
          </a:lstStyle>
          <a:p>
            <a:r>
              <a:rPr lang="en-US" altLang="en-US" smtClean="0"/>
              <a:t>Click to edit Master subtitle style</a:t>
            </a:r>
            <a:endParaRPr lang="en-GB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4B512-A0A1-432A-86FC-6BE51BF0D19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25048C-78B2-4529-A167-090C8B44ABC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F3BF1-70AF-46A6-A720-5274540F92C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957BFE-69DD-4462-8315-C09955E783E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C00DA6-986B-4427-8A31-5181CFC91A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D3C50-D2F9-4618-B12A-98E7C415966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913A6A-7CE0-4E4F-AB4D-D77898E3C3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3EC259-8F82-45C5-A8D5-20FC37E2EBF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266B0-F1EC-47F8-B281-624FCF23B0F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44127C-B8E6-412D-8137-E87047FC4B1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7D9E9-142B-47B4-826B-B8A61C7D021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Ovr>
    <a:masterClrMapping/>
  </p:clrMapOvr>
  <p:transition advClick="0" advTm="20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357313" y="928688"/>
            <a:ext cx="7286625" cy="73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Klicka här för att ändra format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2000250"/>
            <a:ext cx="7543800" cy="413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Klicka här för att ändra format på bakgrundstexten</a:t>
            </a:r>
          </a:p>
          <a:p>
            <a:pPr lvl="1"/>
            <a:r>
              <a:rPr lang="en-GB" altLang="en-US" smtClean="0"/>
              <a:t>Nivå två</a:t>
            </a:r>
          </a:p>
          <a:p>
            <a:pPr lvl="2"/>
            <a:r>
              <a:rPr lang="en-GB" altLang="en-US" smtClean="0"/>
              <a:t>Nivå tre</a:t>
            </a:r>
          </a:p>
          <a:p>
            <a:pPr lvl="3"/>
            <a:r>
              <a:rPr lang="en-GB" altLang="en-US" smtClean="0"/>
              <a:t>Nivå fyra</a:t>
            </a:r>
          </a:p>
          <a:p>
            <a:pPr lvl="4"/>
            <a:r>
              <a:rPr lang="en-GB" altLang="en-US" smtClean="0"/>
              <a:t>Nivå fem</a:t>
            </a:r>
          </a:p>
        </p:txBody>
      </p:sp>
      <p:sp>
        <p:nvSpPr>
          <p:cNvPr id="11059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1059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1059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pPr>
              <a:defRPr/>
            </a:pPr>
            <a:fld id="{5567B793-2355-448D-9726-DCFB5E664A3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31" name="Picture 9" descr="BWPI 4COL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142875"/>
            <a:ext cx="219075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ransition advClick="0" advTm="20000">
    <p:wipe dir="d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ony.pellissery@stx.oxon.org" TargetMode="External"/><Relationship Id="rId2" Type="http://schemas.openxmlformats.org/officeDocument/2006/relationships/hyperlink" Target="mailto:a.barrientos@manchester.ac.uk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effective-states.org/publications/workingpapers/workingpaper9.htm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8"/>
          <p:cNvSpPr>
            <a:spLocks noChangeArrowheads="1"/>
          </p:cNvSpPr>
          <p:nvPr/>
        </p:nvSpPr>
        <p:spPr bwMode="auto">
          <a:xfrm>
            <a:off x="3817938" y="5157788"/>
            <a:ext cx="25209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endParaRPr lang="en-US" sz="1600">
              <a:latin typeface="Palatino Linotype" pitchFamily="18" charset="0"/>
            </a:endParaRPr>
          </a:p>
        </p:txBody>
      </p:sp>
      <p:sp>
        <p:nvSpPr>
          <p:cNvPr id="3075" name="Title 3"/>
          <p:cNvSpPr>
            <a:spLocks noGrp="1"/>
          </p:cNvSpPr>
          <p:nvPr>
            <p:ph type="title"/>
          </p:nvPr>
        </p:nvSpPr>
        <p:spPr>
          <a:xfrm>
            <a:off x="1000124" y="5085184"/>
            <a:ext cx="7676331" cy="683791"/>
          </a:xfrm>
        </p:spPr>
        <p:txBody>
          <a:bodyPr/>
          <a:lstStyle/>
          <a:p>
            <a:pPr eaLnBrk="1" hangingPunct="1"/>
            <a:r>
              <a:rPr lang="en-US" sz="1600" b="0" cap="none" dirty="0" smtClean="0"/>
              <a:t>DSA Annual Conference 2012 – Panel 3 Effective States and Inclusive Development </a:t>
            </a:r>
            <a:r>
              <a:rPr lang="en-US" sz="1600" b="0" cap="none" dirty="0" smtClean="0"/>
              <a:t>November 3</a:t>
            </a:r>
            <a:r>
              <a:rPr lang="en-US" sz="1600" b="0" cap="none" baseline="30000" dirty="0" smtClean="0"/>
              <a:t>rd</a:t>
            </a:r>
            <a:r>
              <a:rPr lang="en-US" sz="1600" b="0" cap="none" dirty="0" smtClean="0"/>
              <a:t>, Institute </a:t>
            </a:r>
            <a:r>
              <a:rPr lang="en-US" sz="1600" b="0" cap="none" dirty="0" smtClean="0"/>
              <a:t>of Education, London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7250" y="2000250"/>
            <a:ext cx="7643813" cy="2652886"/>
          </a:xfrm>
        </p:spPr>
        <p:txBody>
          <a:bodyPr anchor="t"/>
          <a:lstStyle/>
          <a:p>
            <a:pPr eaLnBrk="1" hangingPunct="1"/>
            <a:r>
              <a:rPr lang="en-GB" b="1" dirty="0" smtClean="0">
                <a:latin typeface="Palatino Linotype" pitchFamily="18" charset="0"/>
              </a:rPr>
              <a:t>Delivering effective </a:t>
            </a:r>
            <a:r>
              <a:rPr lang="en-GB" b="1" dirty="0">
                <a:latin typeface="Palatino Linotype" pitchFamily="18" charset="0"/>
              </a:rPr>
              <a:t>s</a:t>
            </a:r>
            <a:r>
              <a:rPr lang="en-GB" b="1" dirty="0" smtClean="0">
                <a:latin typeface="Palatino Linotype" pitchFamily="18" charset="0"/>
              </a:rPr>
              <a:t>ocial assistance: Does politics matter?*</a:t>
            </a:r>
          </a:p>
          <a:p>
            <a:pPr eaLnBrk="1" hangingPunct="1"/>
            <a:endParaRPr lang="en-GB" sz="2400" dirty="0" smtClean="0"/>
          </a:p>
          <a:p>
            <a:endParaRPr lang="en-GB" sz="1400" dirty="0" smtClean="0"/>
          </a:p>
          <a:p>
            <a:endParaRPr lang="en-GB" sz="1400" dirty="0"/>
          </a:p>
          <a:p>
            <a:r>
              <a:rPr lang="en-GB" sz="1400" dirty="0" smtClean="0">
                <a:latin typeface="Palatino Linotype" pitchFamily="18" charset="0"/>
              </a:rPr>
              <a:t>Armando </a:t>
            </a:r>
            <a:r>
              <a:rPr lang="en-GB" sz="1400" dirty="0" err="1">
                <a:latin typeface="Palatino Linotype" pitchFamily="18" charset="0"/>
              </a:rPr>
              <a:t>Barrientos</a:t>
            </a:r>
            <a:r>
              <a:rPr lang="en-GB" sz="1400" dirty="0">
                <a:latin typeface="Palatino Linotype" pitchFamily="18" charset="0"/>
              </a:rPr>
              <a:t>, BWPI, University of Manchester, UK (</a:t>
            </a:r>
            <a:r>
              <a:rPr lang="en-GB" sz="1400" u="sng" dirty="0">
                <a:latin typeface="Palatino Linotype" pitchFamily="18" charset="0"/>
                <a:hlinkClick r:id="rId2"/>
              </a:rPr>
              <a:t>a.barrientos@manchester.ac.uk</a:t>
            </a:r>
            <a:r>
              <a:rPr lang="en-GB" sz="1400" dirty="0">
                <a:latin typeface="Palatino Linotype" pitchFamily="18" charset="0"/>
              </a:rPr>
              <a:t>)</a:t>
            </a:r>
          </a:p>
          <a:p>
            <a:r>
              <a:rPr lang="en-GB" sz="1400" dirty="0">
                <a:latin typeface="Palatino Linotype" pitchFamily="18" charset="0"/>
              </a:rPr>
              <a:t>Sony </a:t>
            </a:r>
            <a:r>
              <a:rPr lang="en-GB" sz="1400" dirty="0" err="1">
                <a:latin typeface="Palatino Linotype" pitchFamily="18" charset="0"/>
              </a:rPr>
              <a:t>Pellissery</a:t>
            </a:r>
            <a:r>
              <a:rPr lang="en-GB" sz="1400" dirty="0">
                <a:latin typeface="Palatino Linotype" pitchFamily="18" charset="0"/>
              </a:rPr>
              <a:t>, Institute of Rural Management, </a:t>
            </a:r>
            <a:r>
              <a:rPr lang="en-GB" sz="1400" dirty="0" err="1">
                <a:latin typeface="Palatino Linotype" pitchFamily="18" charset="0"/>
              </a:rPr>
              <a:t>Anand</a:t>
            </a:r>
            <a:r>
              <a:rPr lang="en-GB" sz="1400" dirty="0">
                <a:latin typeface="Palatino Linotype" pitchFamily="18" charset="0"/>
              </a:rPr>
              <a:t>, India (</a:t>
            </a:r>
            <a:r>
              <a:rPr lang="en-GB" sz="1400" u="sng" dirty="0">
                <a:latin typeface="Palatino Linotype" pitchFamily="18" charset="0"/>
                <a:hlinkClick r:id="rId3"/>
              </a:rPr>
              <a:t>sony.pellissery@stx.oxon.org</a:t>
            </a:r>
            <a:r>
              <a:rPr lang="en-GB" sz="1400" dirty="0">
                <a:latin typeface="Palatino Linotype" pitchFamily="18" charset="0"/>
              </a:rPr>
              <a:t>)</a:t>
            </a:r>
          </a:p>
          <a:p>
            <a:pPr eaLnBrk="1" hangingPunct="1"/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*</a:t>
            </a:r>
            <a:r>
              <a:rPr lang="en-GB" sz="1200" dirty="0" smtClean="0">
                <a:latin typeface="Palatino Linotype" pitchFamily="18" charset="0"/>
              </a:rPr>
              <a:t>available from </a:t>
            </a:r>
            <a:r>
              <a:rPr lang="en-GB" sz="1200" dirty="0">
                <a:latin typeface="Palatino Linotype" pitchFamily="18" charset="0"/>
                <a:hlinkClick r:id="rId4"/>
              </a:rPr>
              <a:t>http://www.effective-states.org/publications/workingpapers/workingpaper9.htm</a:t>
            </a:r>
            <a:endParaRPr lang="en-GB" b="1" dirty="0" smtClean="0">
              <a:solidFill>
                <a:srgbClr val="CC0033"/>
              </a:solidFill>
              <a:latin typeface="Palatino Linotype" pitchFamily="18" charset="0"/>
            </a:endParaRPr>
          </a:p>
          <a:p>
            <a:pPr eaLnBrk="1" hangingPunct="1"/>
            <a:endParaRPr lang="en-US" sz="1600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000" dirty="0" smtClean="0"/>
              <a:t>The paper in brief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547813" y="2500313"/>
            <a:ext cx="6480175" cy="3808412"/>
          </a:xfrm>
        </p:spPr>
        <p:txBody>
          <a:bodyPr/>
          <a:lstStyle/>
          <a:p>
            <a:pPr eaLnBrk="1" hangingPunct="1"/>
            <a:r>
              <a:rPr lang="en-GB" sz="1800" dirty="0" smtClean="0">
                <a:latin typeface="Palatino Linotype" pitchFamily="18" charset="0"/>
              </a:rPr>
              <a:t>Introduction – why look at the politics of social assistance?</a:t>
            </a:r>
          </a:p>
          <a:p>
            <a:pPr eaLnBrk="1" hangingPunct="1"/>
            <a:r>
              <a:rPr lang="en-GB" sz="1800" dirty="0" smtClean="0">
                <a:latin typeface="Palatino Linotype" pitchFamily="18" charset="0"/>
              </a:rPr>
              <a:t>Two way process: politics shapes social assistance programmes, but also feedback effects</a:t>
            </a:r>
          </a:p>
          <a:p>
            <a:pPr eaLnBrk="1" hangingPunct="1"/>
            <a:r>
              <a:rPr lang="en-GB" sz="1800" dirty="0" smtClean="0">
                <a:latin typeface="Palatino Linotype" pitchFamily="18" charset="0"/>
              </a:rPr>
              <a:t>Case Studies: India, Brazil and South Africa</a:t>
            </a:r>
          </a:p>
          <a:p>
            <a:pPr eaLnBrk="1" hangingPunct="1"/>
            <a:r>
              <a:rPr lang="en-GB" sz="1800" dirty="0" smtClean="0">
                <a:latin typeface="Palatino Linotype" pitchFamily="18" charset="0"/>
              </a:rPr>
              <a:t>Framework for studying the linkages between politics and the expansion of social assistance 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313" y="928688"/>
            <a:ext cx="7286625" cy="556096"/>
          </a:xfrm>
        </p:spPr>
        <p:txBody>
          <a:bodyPr/>
          <a:lstStyle/>
          <a:p>
            <a:r>
              <a:rPr lang="en-GB" sz="2000" dirty="0" smtClean="0"/>
              <a:t>The politics of social assistance in developing countries</a:t>
            </a:r>
            <a:endParaRPr lang="en-GB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2204864"/>
            <a:ext cx="7787208" cy="3926061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GB" sz="2000" b="1" dirty="0">
                <a:latin typeface="Palatino Linotype" pitchFamily="18" charset="0"/>
              </a:rPr>
              <a:t>T</a:t>
            </a:r>
            <a:r>
              <a:rPr lang="en-GB" sz="2000" b="1" dirty="0" smtClean="0">
                <a:latin typeface="Palatino Linotype" pitchFamily="18" charset="0"/>
              </a:rPr>
              <a:t>he politics of adoption, design and budgets</a:t>
            </a:r>
          </a:p>
          <a:p>
            <a:pPr marL="0" lvl="1" indent="0">
              <a:spcBef>
                <a:spcPts val="0"/>
              </a:spcBef>
              <a:buNone/>
            </a:pPr>
            <a:endParaRPr lang="en-GB" sz="1800" dirty="0" smtClean="0">
              <a:latin typeface="Palatino Linotype" pitchFamily="18" charset="0"/>
            </a:endParaRPr>
          </a:p>
          <a:p>
            <a:pPr marL="0" lvl="1" indent="0">
              <a:spcBef>
                <a:spcPts val="0"/>
              </a:spcBef>
              <a:buNone/>
            </a:pPr>
            <a:r>
              <a:rPr lang="en-GB" sz="1800" dirty="0" smtClean="0">
                <a:latin typeface="Palatino Linotype" pitchFamily="18" charset="0"/>
              </a:rPr>
              <a:t>What are the political conditions leading to the adoption of antipoverty programmes?</a:t>
            </a:r>
            <a:endParaRPr lang="en-GB" sz="1800" dirty="0">
              <a:latin typeface="Palatino Linotype" pitchFamily="18" charset="0"/>
            </a:endParaRPr>
          </a:p>
          <a:p>
            <a:pPr marL="0" lvl="1" indent="0">
              <a:spcBef>
                <a:spcPts val="0"/>
              </a:spcBef>
              <a:buNone/>
            </a:pPr>
            <a:endParaRPr lang="en-GB" sz="1800" dirty="0" smtClean="0">
              <a:latin typeface="Palatino Linotype" pitchFamily="18" charset="0"/>
            </a:endParaRPr>
          </a:p>
          <a:p>
            <a:pPr marL="0" lvl="1" indent="0">
              <a:spcBef>
                <a:spcPts val="0"/>
              </a:spcBef>
              <a:buNone/>
            </a:pPr>
            <a:r>
              <a:rPr lang="en-GB" b="1" dirty="0" smtClean="0">
                <a:latin typeface="Palatino Linotype" pitchFamily="18" charset="0"/>
              </a:rPr>
              <a:t>The effects of social assistance on politics</a:t>
            </a:r>
          </a:p>
          <a:p>
            <a:pPr marL="0" lvl="1" indent="0">
              <a:spcBef>
                <a:spcPts val="0"/>
              </a:spcBef>
              <a:buNone/>
            </a:pPr>
            <a:endParaRPr lang="en-GB" b="1" dirty="0">
              <a:latin typeface="Palatino Linotype" pitchFamily="18" charset="0"/>
            </a:endParaRPr>
          </a:p>
          <a:p>
            <a:pPr marL="0" lvl="1" indent="0">
              <a:spcBef>
                <a:spcPts val="0"/>
              </a:spcBef>
              <a:buNone/>
            </a:pPr>
            <a:r>
              <a:rPr lang="en-GB" sz="1800" dirty="0" smtClean="0">
                <a:latin typeface="Palatino Linotype" pitchFamily="18" charset="0"/>
              </a:rPr>
              <a:t>Do social assistance programmes strengthen the support for incumbents?</a:t>
            </a:r>
          </a:p>
          <a:p>
            <a:pPr marL="0" lvl="1" indent="0">
              <a:spcBef>
                <a:spcPts val="0"/>
              </a:spcBef>
              <a:buNone/>
            </a:pPr>
            <a:endParaRPr lang="en-GB" sz="1800" dirty="0" smtClean="0">
              <a:latin typeface="Palatino Linotype" pitchFamily="18" charset="0"/>
            </a:endParaRPr>
          </a:p>
          <a:p>
            <a:pPr marL="0" lvl="1" indent="0">
              <a:spcBef>
                <a:spcPts val="0"/>
              </a:spcBef>
              <a:buNone/>
            </a:pPr>
            <a:r>
              <a:rPr lang="en-GB" sz="1800" dirty="0" smtClean="0">
                <a:latin typeface="Palatino Linotype" pitchFamily="18" charset="0"/>
              </a:rPr>
              <a:t>Is social assistance </a:t>
            </a:r>
            <a:r>
              <a:rPr lang="en-GB" sz="1800" dirty="0" err="1" smtClean="0">
                <a:latin typeface="Palatino Linotype" pitchFamily="18" charset="0"/>
              </a:rPr>
              <a:t>clientelist</a:t>
            </a:r>
            <a:r>
              <a:rPr lang="en-GB" sz="1800" dirty="0" smtClean="0">
                <a:latin typeface="Palatino Linotype" pitchFamily="18" charset="0"/>
              </a:rPr>
              <a:t> in developing countries?</a:t>
            </a:r>
          </a:p>
          <a:p>
            <a:pPr marL="0" lvl="1" indent="0">
              <a:spcBef>
                <a:spcPts val="0"/>
              </a:spcBef>
              <a:buNone/>
            </a:pPr>
            <a:endParaRPr lang="en-GB" sz="1800" dirty="0">
              <a:latin typeface="Palatino Linotype" pitchFamily="18" charset="0"/>
            </a:endParaRPr>
          </a:p>
          <a:p>
            <a:pPr marL="0" lvl="1" indent="0">
              <a:spcBef>
                <a:spcPts val="0"/>
              </a:spcBef>
              <a:buNone/>
            </a:pPr>
            <a:r>
              <a:rPr lang="en-GB" b="1" dirty="0" smtClean="0">
                <a:latin typeface="Palatino Linotype" pitchFamily="18" charset="0"/>
              </a:rPr>
              <a:t>Implications for delivery 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805283"/>
              </p:ext>
            </p:extLst>
          </p:nvPr>
        </p:nvGraphicFramePr>
        <p:xfrm>
          <a:off x="323528" y="247507"/>
          <a:ext cx="8352928" cy="63508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5444"/>
                <a:gridCol w="2362913"/>
                <a:gridCol w="2494478"/>
                <a:gridCol w="2490093"/>
              </a:tblGrid>
              <a:tr h="267538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Table 1. Politics and social assistance: India, Brazil and South Africa</a:t>
                      </a:r>
                      <a:endParaRPr lang="en-GB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45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India</a:t>
                      </a:r>
                      <a:endParaRPr lang="en-GB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Brazil</a:t>
                      </a:r>
                      <a:endParaRPr lang="en-GB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South Africa</a:t>
                      </a:r>
                      <a:endParaRPr lang="en-GB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</a:tr>
              <a:tr h="19763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aseline="0" dirty="0">
                          <a:effectLst/>
                        </a:rPr>
                        <a:t> </a:t>
                      </a:r>
                      <a:endParaRPr lang="en-GB" sz="1200" baseline="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aseline="0" dirty="0">
                          <a:effectLst/>
                        </a:rPr>
                        <a:t> </a:t>
                      </a:r>
                      <a:endParaRPr lang="en-GB" sz="1200" baseline="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aseline="0" dirty="0">
                          <a:effectLst/>
                        </a:rPr>
                        <a:t>Political processes shaping social assistance </a:t>
                      </a:r>
                      <a:endParaRPr lang="en-GB" sz="1200" baseline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Continued democracy since independence, but Constitution recognized social assistance only as desirable activity</a:t>
                      </a:r>
                      <a:endParaRPr lang="en-GB" sz="10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Multiple political parties and fragmented opposition</a:t>
                      </a:r>
                      <a:endParaRPr lang="en-GB" sz="10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Local/sub-national governments initially provide social assistance and later national governments extend them</a:t>
                      </a:r>
                      <a:endParaRPr lang="en-GB" sz="105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1988 Constitution a new social contract after 20 years of dictatorship</a:t>
                      </a:r>
                      <a:endParaRPr lang="en-GB" sz="10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Party fragmentation and weak party allegiance</a:t>
                      </a:r>
                      <a:endParaRPr lang="en-GB" sz="10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Parliamentary activism and scrutiny</a:t>
                      </a:r>
                      <a:endParaRPr lang="en-GB" sz="10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Federal structure, with federal government-municipalities partnership on implementation</a:t>
                      </a:r>
                      <a:endParaRPr lang="en-GB" sz="105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>
                          <a:effectLst/>
                        </a:rPr>
                        <a:t>1996 Constitution a new social contract after the fall of Apartheid</a:t>
                      </a:r>
                      <a:endParaRPr lang="en-GB" sz="105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>
                          <a:effectLst/>
                        </a:rPr>
                        <a:t>Governing coalition faces weak opposition, strong allegiance to ANC based on racial politics </a:t>
                      </a:r>
                      <a:endParaRPr lang="en-GB" sz="105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>
                          <a:effectLst/>
                        </a:rPr>
                        <a:t>Federal structure but central government rules social assistance after unevenness in provision under Apartheid</a:t>
                      </a:r>
                      <a:endParaRPr lang="en-GB" sz="105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</a:tr>
              <a:tr h="21572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aseline="0" dirty="0">
                          <a:effectLst/>
                        </a:rPr>
                        <a:t> </a:t>
                      </a:r>
                      <a:endParaRPr lang="en-GB" sz="1200" baseline="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aseline="0" dirty="0">
                          <a:effectLst/>
                        </a:rPr>
                        <a:t> </a:t>
                      </a:r>
                      <a:endParaRPr lang="en-GB" sz="1200" baseline="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aseline="0" dirty="0">
                          <a:effectLst/>
                        </a:rPr>
                        <a:t> </a:t>
                      </a:r>
                      <a:endParaRPr lang="en-GB" sz="1200" baseline="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aseline="0" dirty="0">
                          <a:effectLst/>
                        </a:rPr>
                        <a:t>Social assistance</a:t>
                      </a:r>
                      <a:endParaRPr lang="en-GB" sz="1200" baseline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>
                          <a:effectLst/>
                        </a:rPr>
                        <a:t>Proliferation of programmes</a:t>
                      </a:r>
                      <a:endParaRPr lang="en-GB" sz="105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>
                          <a:effectLst/>
                        </a:rPr>
                        <a:t> Shift towards inclusive growth agenda through rights based social assistance</a:t>
                      </a:r>
                      <a:endParaRPr lang="en-GB" sz="105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>
                          <a:effectLst/>
                        </a:rPr>
                        <a:t>Strong constituencies around the PDS and BPL lead opposition to rights based approach</a:t>
                      </a:r>
                      <a:endParaRPr lang="en-GB" sz="105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>
                          <a:effectLst/>
                        </a:rPr>
                        <a:t>Process deficits and uneven implementation of NREGS indicates primacy of state politics</a:t>
                      </a:r>
                      <a:endParaRPr lang="en-GB" sz="105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Rapid growth of social assistance</a:t>
                      </a:r>
                      <a:endParaRPr lang="en-GB" sz="10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Organic growth of flagship </a:t>
                      </a:r>
                      <a:r>
                        <a:rPr lang="en-US" sz="1050" dirty="0" err="1">
                          <a:effectLst/>
                        </a:rPr>
                        <a:t>programme</a:t>
                      </a:r>
                      <a:r>
                        <a:rPr lang="en-US" sz="1050" dirty="0">
                          <a:effectLst/>
                        </a:rPr>
                        <a:t>, from municipal activism to federal policy</a:t>
                      </a:r>
                      <a:endParaRPr lang="en-GB" sz="10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Shift from vulnerable group approach in the Constitution,  to citizenship based means tested guaranteed minimum income</a:t>
                      </a:r>
                      <a:endParaRPr lang="en-GB" sz="10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Rules based and rights based social assistance</a:t>
                      </a:r>
                      <a:endParaRPr lang="en-GB" sz="105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Social assistance instrumental to managing social and economic transition from apartheid rule</a:t>
                      </a:r>
                      <a:endParaRPr lang="en-GB" sz="10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Rules-based and rights-based social assistance, through means tested cash transfers </a:t>
                      </a:r>
                      <a:endParaRPr lang="en-GB" sz="10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Vulnerable groups approach  but wide reach of antipoverty transfers</a:t>
                      </a:r>
                      <a:endParaRPr lang="en-GB" sz="105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</a:tr>
              <a:tr h="17532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aseline="0" dirty="0">
                          <a:effectLst/>
                        </a:rPr>
                        <a:t> </a:t>
                      </a:r>
                      <a:endParaRPr lang="en-GB" sz="1200" baseline="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aseline="0" dirty="0">
                          <a:effectLst/>
                        </a:rPr>
                        <a:t>Feedback effects from social assistance to politics</a:t>
                      </a:r>
                      <a:endParaRPr lang="en-GB" sz="1200" baseline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>
                          <a:effectLst/>
                        </a:rPr>
                        <a:t>Social assistance helps align electoral support at State level</a:t>
                      </a:r>
                      <a:endParaRPr lang="en-GB" sz="105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>
                          <a:effectLst/>
                        </a:rPr>
                        <a:t>Capture at delivery stage of social assistance reinforces clientelistic and identity politics at local level</a:t>
                      </a:r>
                      <a:endParaRPr lang="en-GB" sz="105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>
                          <a:effectLst/>
                        </a:rPr>
                        <a:t>State-center relations  means stratified feedback</a:t>
                      </a:r>
                      <a:endParaRPr lang="en-GB" sz="105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>
                          <a:effectLst/>
                        </a:rPr>
                        <a:t>Bolsa Familia associated with Lula and Workers Party contributes to electoral success</a:t>
                      </a:r>
                      <a:endParaRPr lang="en-GB" sz="105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>
                          <a:effectLst/>
                        </a:rPr>
                        <a:t>Poverty and social assistance at the center of policy and political debates</a:t>
                      </a:r>
                      <a:endParaRPr lang="en-GB" sz="105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>
                          <a:effectLst/>
                        </a:rPr>
                        <a:t>Municipal leaders share credit for effectiveness of social assistance</a:t>
                      </a:r>
                      <a:endParaRPr lang="en-GB" sz="105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Social assistance reinforces ANC support, especially in the context of low growth, high unemployment, and conventional macroeconomics</a:t>
                      </a:r>
                      <a:endParaRPr lang="en-GB" sz="10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Poverty and equity at the center of policy and political debate</a:t>
                      </a:r>
                      <a:endParaRPr lang="en-GB" sz="10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050" dirty="0">
                          <a:effectLst/>
                        </a:rPr>
                        <a:t>Wide political and public support for social assistance</a:t>
                      </a:r>
                      <a:endParaRPr lang="en-GB" sz="105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49" marR="47649" marT="0" marB="0"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2975872"/>
              </p:ext>
            </p:extLst>
          </p:nvPr>
        </p:nvGraphicFramePr>
        <p:xfrm>
          <a:off x="35496" y="55484"/>
          <a:ext cx="9001000" cy="68091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754"/>
                <a:gridCol w="1511558"/>
                <a:gridCol w="1941124"/>
                <a:gridCol w="2034018"/>
                <a:gridCol w="2217546"/>
              </a:tblGrid>
              <a:tr h="183731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Table 2. An incremental framework for examining the influence of politics on social assistance in developing countries</a:t>
                      </a:r>
                      <a:endParaRPr lang="en-GB" sz="1100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837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                                             Adding complexity incrementally--------------------------</a:t>
                      </a:r>
                      <a:r>
                        <a:rPr lang="en-US" sz="1100">
                          <a:effectLst/>
                          <a:latin typeface="Palatino Linotype" pitchFamily="18" charset="0"/>
                          <a:sym typeface="Wingdings"/>
                        </a:rPr>
                        <a:t>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426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 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i="1" dirty="0">
                          <a:effectLst/>
                          <a:latin typeface="Palatino Linotype" pitchFamily="18" charset="0"/>
                        </a:rPr>
                        <a:t>Direct democracy</a:t>
                      </a:r>
                      <a:endParaRPr lang="en-GB" sz="1100" b="1" i="1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i="1" dirty="0">
                          <a:effectLst/>
                          <a:latin typeface="Palatino Linotype" pitchFamily="18" charset="0"/>
                        </a:rPr>
                        <a:t>Representative democracy</a:t>
                      </a:r>
                      <a:endParaRPr lang="en-GB" sz="1100" b="1" i="1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i="1" dirty="0" smtClean="0">
                          <a:effectLst/>
                          <a:latin typeface="Palatino Linotype" pitchFamily="18" charset="0"/>
                        </a:rPr>
                        <a:t>Plus </a:t>
                      </a:r>
                      <a:r>
                        <a:rPr lang="en-US" sz="1100" b="1" i="1" dirty="0">
                          <a:effectLst/>
                          <a:latin typeface="Palatino Linotype" pitchFamily="18" charset="0"/>
                        </a:rPr>
                        <a:t>a measure of government autonomy</a:t>
                      </a:r>
                      <a:endParaRPr lang="en-GB" sz="1100" b="1" i="1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i="1" dirty="0" smtClean="0">
                          <a:effectLst/>
                          <a:latin typeface="Palatino Linotype" pitchFamily="18" charset="0"/>
                        </a:rPr>
                        <a:t>Plus participation</a:t>
                      </a:r>
                      <a:endParaRPr lang="en-GB" sz="1100" b="1" i="1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</a:tr>
              <a:tr h="561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What does the analysis abstracts from?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Representatives</a:t>
                      </a:r>
                      <a:endParaRPr lang="en-GB" sz="110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Government </a:t>
                      </a:r>
                      <a:endParaRPr lang="en-GB" sz="110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Civil society &amp; NGOs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Government </a:t>
                      </a:r>
                      <a:endParaRPr lang="en-GB" sz="110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Civil society &amp; NGOs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Civil society &amp; NGOs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 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</a:tr>
              <a:tr h="9433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Political processes shaping social assistance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Preference aggregation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Electoral support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Party competition</a:t>
                      </a: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/ coalition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Policy priority setting</a:t>
                      </a:r>
                      <a:endParaRPr lang="en-GB" sz="1100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(De)centralization 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Agency competition/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cooperation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Horizontal and vertical integration </a:t>
                      </a:r>
                      <a:endParaRPr lang="en-GB" sz="1100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Accountability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Public support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Interest groups</a:t>
                      </a:r>
                      <a:endParaRPr lang="en-GB" sz="1100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</a:tr>
              <a:tr h="561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Key social assistance dimension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Adoption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Design, incidence, and budget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Implementation 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Accountability</a:t>
                      </a:r>
                      <a:endParaRPr lang="en-GB" sz="1100" dirty="0" smtClean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Evolution </a:t>
                      </a: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over time</a:t>
                      </a:r>
                      <a:endParaRPr lang="en-GB" sz="1100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</a:tr>
              <a:tr h="9433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Practical issues/findings relevant to social assistance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Principles and values (citizenship/contribution/ dessert)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Design</a:t>
                      </a:r>
                      <a:endParaRPr lang="en-GB" sz="110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Reach/incidence</a:t>
                      </a:r>
                      <a:endParaRPr lang="en-GB" sz="110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Budgets</a:t>
                      </a:r>
                      <a:endParaRPr lang="en-GB" sz="110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Lead agency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Beneficiary selection</a:t>
                      </a:r>
                      <a:endParaRPr lang="en-GB" sz="110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Transfer level and type</a:t>
                      </a:r>
                      <a:endParaRPr lang="en-GB" sz="110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Coverage </a:t>
                      </a:r>
                      <a:endParaRPr lang="en-GB" sz="110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Agency coordination, </a:t>
                      </a:r>
                      <a:endParaRPr lang="en-GB" sz="110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Monitoring and Evaluation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Forms of accountability</a:t>
                      </a:r>
                      <a:endParaRPr lang="en-GB" sz="110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Participatory processes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</a:tr>
              <a:tr h="9433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Feedback effects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Social pacts - social contracts – access order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Party dominance 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Coalition </a:t>
                      </a: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formation/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stability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Electoral support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Pro-poorness</a:t>
                      </a:r>
                      <a:endParaRPr lang="en-GB" sz="1100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Local political support and power</a:t>
                      </a:r>
                      <a:endParaRPr lang="en-GB" sz="110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Autonomy of local bureaucracies</a:t>
                      </a:r>
                      <a:endParaRPr lang="en-GB" sz="110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 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Sustainability of social assistance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Priority </a:t>
                      </a: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to </a:t>
                      </a: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poverty reduction </a:t>
                      </a: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Influence </a:t>
                      </a: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of civil society &amp; NGOs</a:t>
                      </a:r>
                      <a:endParaRPr lang="en-GB" sz="1100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</a:tr>
              <a:tr h="19324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Palatino Linotype" pitchFamily="18" charset="0"/>
                        </a:rPr>
                        <a:t>Critical issues</a:t>
                      </a:r>
                      <a:endParaRPr lang="en-GB" sz="110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Social contract </a:t>
                      </a: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renewal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Social pacts? Coalitions?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Influence of donors in LICs</a:t>
                      </a:r>
                      <a:endParaRPr lang="en-GB" sz="1100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Building and maintaining coalitions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Interests and values 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Basis for electoral advantage </a:t>
                      </a:r>
                      <a:endParaRPr lang="en-US" sz="1100" dirty="0" smtClean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Credibility </a:t>
                      </a: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and trust 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Competitive versus identity politics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Opportunities for reform/ scale up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Federal/Estate/District politics, </a:t>
                      </a: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responsibility/gains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Technical </a:t>
                      </a: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and political </a:t>
                      </a: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networks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Public perceptions of </a:t>
                      </a: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effectiveness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Elections </a:t>
                      </a:r>
                      <a:endParaRPr lang="en-US" sz="1100" dirty="0" smtClean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Closed </a:t>
                      </a: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or open source </a:t>
                      </a:r>
                      <a:r>
                        <a:rPr lang="en-US" sz="1100" dirty="0" smtClean="0">
                          <a:effectLst/>
                          <a:latin typeface="Palatino Linotype" pitchFamily="18" charset="0"/>
                        </a:rPr>
                        <a:t>models</a:t>
                      </a:r>
                      <a:endParaRPr lang="en-GB" sz="1100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Political sustainability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Managing political change (changes in government, etc.)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Broad coalition building</a:t>
                      </a:r>
                      <a:endParaRPr lang="en-GB" sz="1100" dirty="0">
                        <a:effectLst/>
                        <a:latin typeface="Palatino Linotype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Palatino Linotype" pitchFamily="18" charset="0"/>
                        </a:rPr>
                        <a:t>Feedback into political processes</a:t>
                      </a:r>
                      <a:endParaRPr lang="en-GB" sz="1100" dirty="0">
                        <a:effectLst/>
                        <a:latin typeface="Palatino Linotype" pitchFamily="18" charset="0"/>
                        <a:ea typeface="Calibri"/>
                        <a:cs typeface="Times New Roman"/>
                      </a:endParaRPr>
                    </a:p>
                  </a:txBody>
                  <a:tcPr marL="47540" marR="47540" marT="0" marB="0"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t"/>
          <a:lstStyle/>
          <a:p>
            <a:pPr eaLnBrk="1" hangingPunct="1"/>
            <a:r>
              <a:rPr lang="en-GB" sz="2400" dirty="0" smtClean="0"/>
              <a:t>Conclusions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899593" y="1700808"/>
            <a:ext cx="7128396" cy="4536504"/>
          </a:xfrm>
        </p:spPr>
        <p:txBody>
          <a:bodyPr/>
          <a:lstStyle/>
          <a:p>
            <a:pPr eaLnBrk="1" hangingPunct="1"/>
            <a:r>
              <a:rPr lang="en-GB" sz="1800" dirty="0" smtClean="0">
                <a:latin typeface="Palatino Linotype" pitchFamily="18" charset="0"/>
              </a:rPr>
              <a:t>Politics has a strong influence on the adoption, design, and budgets for social assistance</a:t>
            </a:r>
          </a:p>
          <a:p>
            <a:pPr eaLnBrk="1" hangingPunct="1"/>
            <a:r>
              <a:rPr lang="en-GB" sz="1800" dirty="0" smtClean="0">
                <a:latin typeface="Palatino Linotype" pitchFamily="18" charset="0"/>
              </a:rPr>
              <a:t>In turn, social assistance programmes have feedback effects on politics at the local and national levels</a:t>
            </a:r>
          </a:p>
          <a:p>
            <a:pPr eaLnBrk="1" hangingPunct="1"/>
            <a:r>
              <a:rPr lang="en-GB" sz="1800" dirty="0" smtClean="0">
                <a:latin typeface="Palatino Linotype" pitchFamily="18" charset="0"/>
              </a:rPr>
              <a:t>Literature on this is growing, but it is piecemeal focusing at the programme/country level</a:t>
            </a:r>
          </a:p>
          <a:p>
            <a:pPr eaLnBrk="1" hangingPunct="1"/>
            <a:r>
              <a:rPr lang="en-GB" sz="1800" dirty="0" smtClean="0">
                <a:latin typeface="Palatino Linotype" pitchFamily="18" charset="0"/>
              </a:rPr>
              <a:t>Existing models of the politics of distribution/poverty reduction fail to explain the current expansion of social assistance in developing countries</a:t>
            </a:r>
          </a:p>
          <a:p>
            <a:pPr eaLnBrk="1" hangingPunct="1"/>
            <a:r>
              <a:rPr lang="en-GB" sz="1800" dirty="0" smtClean="0">
                <a:latin typeface="Palatino Linotype" pitchFamily="18" charset="0"/>
              </a:rPr>
              <a:t>An incremental ‘concertina’ approach which separates out the different dimensions of influence has a better chance of capturing and organising the complex relationship between politics and social assistance </a:t>
            </a:r>
          </a:p>
          <a:p>
            <a:pPr eaLnBrk="1" hangingPunct="1"/>
            <a:r>
              <a:rPr lang="en-GB" sz="1800" dirty="0" smtClean="0">
                <a:latin typeface="Palatino Linotype" pitchFamily="18" charset="0"/>
              </a:rPr>
              <a:t>Politics matter for the implementation and sustainability of social assistance	</a:t>
            </a:r>
            <a:r>
              <a:rPr lang="en-GB" sz="2000" dirty="0" smtClean="0">
                <a:latin typeface="Palatino Linotype" pitchFamily="18" charset="0"/>
              </a:rPr>
              <a:t>	</a:t>
            </a:r>
            <a:endParaRPr lang="en-GB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ätverk">
  <a:themeElements>
    <a:clrScheme name="Nätve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ätve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ätve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ätve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ätve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ätve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ätve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ätve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ätve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ätve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ätve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ätve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1013</TotalTime>
  <Words>865</Words>
  <Application>Microsoft Office PowerPoint</Application>
  <PresentationFormat>On-screen Show (4:3)</PresentationFormat>
  <Paragraphs>155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Nätverk</vt:lpstr>
      <vt:lpstr>DSA Annual Conference 2012 – Panel 3 Effective States and Inclusive Development November 3rd, Institute of Education, London</vt:lpstr>
      <vt:lpstr>The paper in brief</vt:lpstr>
      <vt:lpstr>The politics of social assistance in developing countries</vt:lpstr>
      <vt:lpstr>PowerPoint Presentation</vt:lpstr>
      <vt:lpstr>PowerPoint Presentation</vt:lpstr>
      <vt:lpstr>Conclusions</vt:lpstr>
    </vt:vector>
  </TitlesOfParts>
  <Company>ProDA Limited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Lowndes</dc:creator>
  <cp:lastModifiedBy>Armando</cp:lastModifiedBy>
  <cp:revision>95</cp:revision>
  <cp:lastPrinted>2012-11-01T16:27:29Z</cp:lastPrinted>
  <dcterms:created xsi:type="dcterms:W3CDTF">2005-11-29T12:39:42Z</dcterms:created>
  <dcterms:modified xsi:type="dcterms:W3CDTF">2012-11-01T16:33:16Z</dcterms:modified>
</cp:coreProperties>
</file>