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22"/>
  </p:notesMasterIdLst>
  <p:handoutMasterIdLst>
    <p:handoutMasterId r:id="rId23"/>
  </p:handoutMasterIdLst>
  <p:sldIdLst>
    <p:sldId id="275" r:id="rId2"/>
    <p:sldId id="276" r:id="rId3"/>
    <p:sldId id="297" r:id="rId4"/>
    <p:sldId id="312" r:id="rId5"/>
    <p:sldId id="313" r:id="rId6"/>
    <p:sldId id="307" r:id="rId7"/>
    <p:sldId id="314" r:id="rId8"/>
    <p:sldId id="305" r:id="rId9"/>
    <p:sldId id="282" r:id="rId10"/>
    <p:sldId id="308" r:id="rId11"/>
    <p:sldId id="278" r:id="rId12"/>
    <p:sldId id="283" r:id="rId13"/>
    <p:sldId id="300" r:id="rId14"/>
    <p:sldId id="309" r:id="rId15"/>
    <p:sldId id="299" r:id="rId16"/>
    <p:sldId id="316" r:id="rId17"/>
    <p:sldId id="315" r:id="rId18"/>
    <p:sldId id="310" r:id="rId19"/>
    <p:sldId id="301" r:id="rId20"/>
    <p:sldId id="317" r:id="rId21"/>
  </p:sldIdLst>
  <p:sldSz cx="9144000" cy="6858000" type="screen4x3"/>
  <p:notesSz cx="9926638" cy="67976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0000CC"/>
    <a:srgbClr val="33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24" autoAdjust="0"/>
    <p:restoredTop sz="94660"/>
  </p:normalViewPr>
  <p:slideViewPr>
    <p:cSldViewPr>
      <p:cViewPr varScale="1">
        <p:scale>
          <a:sx n="78" d="100"/>
          <a:sy n="7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1543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3372" y="0"/>
            <a:ext cx="4301543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endParaRPr 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56218"/>
            <a:ext cx="4301543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3372" y="6456218"/>
            <a:ext cx="4301543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FC82A72A-D809-4841-AA1F-9F600D3E82D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792974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1543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3372" y="0"/>
            <a:ext cx="4301543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endParaRPr lang="en-US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2664" y="3228897"/>
            <a:ext cx="7941310" cy="3058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218"/>
            <a:ext cx="4301543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3372" y="6456218"/>
            <a:ext cx="4301543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42F6AF4F-CEE8-4354-98A8-D9D2A8857A8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901103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6AF4F-CEE8-4354-98A8-D9D2A8857A8C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E4768-2019-450B-A88D-38D5AC0CBF0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D72E42-B17D-4CFE-985F-E14BD475767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B999C-4436-4269-91C4-D052CFDD42C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5600" y="1665288"/>
            <a:ext cx="4138613" cy="4349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65288"/>
            <a:ext cx="4138612" cy="4349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A718B8-4AAA-4EF3-AF11-46E2543A22B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894ED-F03F-4B34-8015-1291D9ED292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3352D4-5337-4410-A459-D5E0E4A7853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79618F-0009-432A-9BA7-4448303B9CE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B7A93-CA2C-410E-BF80-3127D4C5B46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44D597-4B0E-4149-9C80-F4B7044311C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424FDD-C1E7-49EC-A462-21B4F02B218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78613" y="422275"/>
            <a:ext cx="2106612" cy="5592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5600" y="422275"/>
            <a:ext cx="6170613" cy="5592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E5A47C-4318-4381-9601-30F3E993619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600" y="422275"/>
            <a:ext cx="4876800" cy="7381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55600" y="1665288"/>
            <a:ext cx="4138613" cy="43497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65288"/>
            <a:ext cx="4138612" cy="43497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94848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94848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94848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BAFA164-DE20-4183-A948-E1E62F0AFB8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600" y="422275"/>
            <a:ext cx="4876800" cy="7381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55600" y="1665288"/>
            <a:ext cx="4138613" cy="43497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65288"/>
            <a:ext cx="4138612" cy="20986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16363"/>
            <a:ext cx="4138612" cy="20986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94848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94848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94848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FFDA112-021C-465D-ADE5-1AEF0F3A237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ltGray">
          <a:xfrm>
            <a:off x="76200" y="76200"/>
            <a:ext cx="8991600" cy="125888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8D010F"/>
              </a:solidFill>
              <a:latin typeface="Times" pitchFamily="18" charset="0"/>
            </a:endParaRPr>
          </a:p>
        </p:txBody>
      </p:sp>
      <p:pic>
        <p:nvPicPr>
          <p:cNvPr id="6147" name="Picture 3" descr="LeedsUniWhite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511925" y="441325"/>
            <a:ext cx="2274888" cy="647700"/>
          </a:xfrm>
          <a:prstGeom prst="rect">
            <a:avLst/>
          </a:prstGeom>
          <a:noFill/>
        </p:spPr>
      </p:pic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5600" y="1665288"/>
            <a:ext cx="8429625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 bwMode="ltGray">
          <a:xfrm>
            <a:off x="355600" y="422275"/>
            <a:ext cx="48768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School of Earth and Environment</a:t>
            </a:r>
            <a:br>
              <a:rPr lang="en-GB" smtClean="0"/>
            </a:br>
            <a:r>
              <a:rPr lang="en-GB" smtClean="0"/>
              <a:t>Faculty of Environment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94848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Times" pitchFamily="18" charset="0"/>
              </a:defRPr>
            </a:lvl1pPr>
          </a:lstStyle>
          <a:p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94848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Times" pitchFamily="18" charset="0"/>
              </a:defRPr>
            </a:lvl1pPr>
          </a:lstStyle>
          <a:p>
            <a:endParaRPr lang="en-GB"/>
          </a:p>
        </p:txBody>
      </p:sp>
      <p:sp>
        <p:nvSpPr>
          <p:cNvPr id="615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94848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Times" pitchFamily="18" charset="0"/>
              </a:defRPr>
            </a:lvl1pPr>
          </a:lstStyle>
          <a:p>
            <a:fld id="{93031F5E-C960-4208-A333-47F3EE17668C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6153" name="Line 9"/>
          <p:cNvSpPr>
            <a:spLocks noChangeShapeType="1"/>
          </p:cNvSpPr>
          <p:nvPr/>
        </p:nvSpPr>
        <p:spPr bwMode="white">
          <a:xfrm>
            <a:off x="201613" y="1600200"/>
            <a:ext cx="871378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algn="l" rtl="0" fontAlgn="base">
        <a:spcBef>
          <a:spcPct val="0"/>
        </a:spcBef>
        <a:spcAft>
          <a:spcPct val="40000"/>
        </a:spcAft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271463" indent="-269875" algn="l" rtl="0" fontAlgn="base">
        <a:spcBef>
          <a:spcPct val="0"/>
        </a:spcBef>
        <a:spcAft>
          <a:spcPct val="40000"/>
        </a:spcAft>
        <a:buChar char="•"/>
        <a:defRPr sz="2000">
          <a:solidFill>
            <a:schemeClr val="tx1"/>
          </a:solidFill>
          <a:latin typeface="+mn-lt"/>
        </a:defRPr>
      </a:lvl2pPr>
      <a:lvl3pPr marL="542925" indent="-269875" algn="l" rtl="0" fontAlgn="base">
        <a:spcBef>
          <a:spcPct val="0"/>
        </a:spcBef>
        <a:spcAft>
          <a:spcPct val="40000"/>
        </a:spcAft>
        <a:buChar char="•"/>
        <a:defRPr sz="2000">
          <a:solidFill>
            <a:schemeClr val="tx1"/>
          </a:solidFill>
          <a:latin typeface="+mn-lt"/>
        </a:defRPr>
      </a:lvl3pPr>
      <a:lvl4pPr marL="809625" indent="-265113" algn="l" rtl="0" fontAlgn="base">
        <a:spcBef>
          <a:spcPct val="0"/>
        </a:spcBef>
        <a:spcAft>
          <a:spcPct val="40000"/>
        </a:spcAft>
        <a:buChar char="•"/>
        <a:defRPr sz="2000">
          <a:solidFill>
            <a:schemeClr val="tx1"/>
          </a:solidFill>
          <a:latin typeface="+mn-lt"/>
        </a:defRPr>
      </a:lvl4pPr>
      <a:lvl5pPr marL="1081088" indent="-269875" algn="l" rtl="0" fontAlgn="base">
        <a:spcBef>
          <a:spcPct val="0"/>
        </a:spcBef>
        <a:spcAft>
          <a:spcPct val="40000"/>
        </a:spcAft>
        <a:buChar char="•"/>
        <a:defRPr sz="2000">
          <a:solidFill>
            <a:schemeClr val="tx1"/>
          </a:solidFill>
          <a:latin typeface="+mn-lt"/>
        </a:defRPr>
      </a:lvl5pPr>
      <a:lvl6pPr marL="1538288" indent="-269875" algn="l" rtl="0" fontAlgn="base">
        <a:spcBef>
          <a:spcPct val="0"/>
        </a:spcBef>
        <a:spcAft>
          <a:spcPct val="40000"/>
        </a:spcAft>
        <a:buChar char="•"/>
        <a:defRPr sz="2000">
          <a:solidFill>
            <a:schemeClr val="tx1"/>
          </a:solidFill>
          <a:latin typeface="+mn-lt"/>
        </a:defRPr>
      </a:lvl6pPr>
      <a:lvl7pPr marL="1995488" indent="-269875" algn="l" rtl="0" fontAlgn="base">
        <a:spcBef>
          <a:spcPct val="0"/>
        </a:spcBef>
        <a:spcAft>
          <a:spcPct val="40000"/>
        </a:spcAft>
        <a:buChar char="•"/>
        <a:defRPr sz="2000">
          <a:solidFill>
            <a:schemeClr val="tx1"/>
          </a:solidFill>
          <a:latin typeface="+mn-lt"/>
        </a:defRPr>
      </a:lvl7pPr>
      <a:lvl8pPr marL="2452688" indent="-269875" algn="l" rtl="0" fontAlgn="base">
        <a:spcBef>
          <a:spcPct val="0"/>
        </a:spcBef>
        <a:spcAft>
          <a:spcPct val="40000"/>
        </a:spcAft>
        <a:buChar char="•"/>
        <a:defRPr sz="2000">
          <a:solidFill>
            <a:schemeClr val="tx1"/>
          </a:solidFill>
          <a:latin typeface="+mn-lt"/>
        </a:defRPr>
      </a:lvl8pPr>
      <a:lvl9pPr marL="2909888" indent="-269875" algn="l" rtl="0" fontAlgn="base">
        <a:spcBef>
          <a:spcPct val="0"/>
        </a:spcBef>
        <a:spcAft>
          <a:spcPct val="4000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Sustainability Research Institute</a:t>
            </a:r>
            <a:endParaRPr lang="en-US" sz="12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7544" y="1628800"/>
            <a:ext cx="8248650" cy="4349750"/>
          </a:xfrm>
        </p:spPr>
        <p:txBody>
          <a:bodyPr>
            <a:normAutofit/>
          </a:bodyPr>
          <a:lstStyle/>
          <a:p>
            <a:pPr algn="ctr"/>
            <a:endParaRPr lang="en-GB" b="1" dirty="0">
              <a:latin typeface="Calibri" pitchFamily="34" charset="0"/>
            </a:endParaRPr>
          </a:p>
          <a:p>
            <a:r>
              <a:rPr lang="en-GB" b="1" dirty="0">
                <a:solidFill>
                  <a:srgbClr val="3333CC"/>
                </a:solidFill>
              </a:rPr>
              <a:t>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1412776"/>
            <a:ext cx="87484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hangingPunct="0"/>
            <a:endParaRPr lang="en-GB" sz="3200" dirty="0" smtClean="0"/>
          </a:p>
          <a:p>
            <a:pPr algn="ctr" hangingPunct="0"/>
            <a:r>
              <a:rPr lang="en-GB" sz="2800" b="1" dirty="0" smtClean="0"/>
              <a:t>The co-operative institutional form and </a:t>
            </a:r>
          </a:p>
          <a:p>
            <a:pPr algn="ctr" hangingPunct="0"/>
            <a:r>
              <a:rPr lang="en-GB" sz="2800" b="1" dirty="0" smtClean="0"/>
              <a:t>good governance: </a:t>
            </a:r>
            <a:endParaRPr lang="en-GB" sz="2800" dirty="0" smtClean="0"/>
          </a:p>
          <a:p>
            <a:pPr algn="ctr" hangingPunct="0"/>
            <a:r>
              <a:rPr lang="en-GB" sz="2800" b="1" dirty="0" smtClean="0"/>
              <a:t>the elephant in the room with rural poverty reduction</a:t>
            </a:r>
            <a:endParaRPr lang="en-GB" sz="2800" dirty="0" smtClean="0"/>
          </a:p>
          <a:p>
            <a:endParaRPr lang="en-GB" dirty="0" smtClean="0"/>
          </a:p>
          <a:p>
            <a:pPr algn="ctr"/>
            <a:r>
              <a:rPr lang="en-GB" dirty="0" smtClean="0"/>
              <a:t>DSA Conference</a:t>
            </a:r>
          </a:p>
          <a:p>
            <a:pPr algn="ctr"/>
            <a:r>
              <a:rPr lang="en-GB" dirty="0" smtClean="0"/>
              <a:t>Panel on Re-thinking Co-operatives </a:t>
            </a:r>
          </a:p>
          <a:p>
            <a:endParaRPr lang="en-GB" dirty="0" smtClean="0"/>
          </a:p>
          <a:p>
            <a:endParaRPr lang="en-GB" dirty="0" smtClean="0"/>
          </a:p>
          <a:p>
            <a:pPr algn="ctr"/>
            <a:r>
              <a:rPr lang="en-GB" dirty="0" smtClean="0"/>
              <a:t>Rowshan Hannan, PhD Researcher</a:t>
            </a:r>
          </a:p>
          <a:p>
            <a:pPr algn="ctr"/>
            <a:r>
              <a:rPr lang="en-GB" dirty="0" smtClean="0"/>
              <a:t>3</a:t>
            </a:r>
            <a:r>
              <a:rPr lang="en-GB" baseline="30000" dirty="0" smtClean="0"/>
              <a:t>rd</a:t>
            </a:r>
            <a:r>
              <a:rPr lang="en-GB" dirty="0" smtClean="0"/>
              <a:t> November 2012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835546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endParaRPr lang="en-GB" sz="2000" b="1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endParaRPr lang="en-GB" sz="2000" dirty="0" smtClean="0"/>
          </a:p>
          <a:p>
            <a:pPr>
              <a:lnSpc>
                <a:spcPct val="80000"/>
              </a:lnSpc>
            </a:pPr>
            <a:endParaRPr lang="en-GB" sz="2000" b="1" dirty="0" smtClean="0">
              <a:solidFill>
                <a:srgbClr val="3333CC"/>
              </a:solidFill>
            </a:endParaRPr>
          </a:p>
          <a:p>
            <a:pPr>
              <a:lnSpc>
                <a:spcPct val="80000"/>
              </a:lnSpc>
            </a:pPr>
            <a:endParaRPr lang="en-GB" sz="2000" b="1" dirty="0" smtClean="0">
              <a:solidFill>
                <a:srgbClr val="3333CC"/>
              </a:solidFill>
            </a:endParaRPr>
          </a:p>
          <a:p>
            <a:pPr>
              <a:lnSpc>
                <a:spcPct val="80000"/>
              </a:lnSpc>
            </a:pPr>
            <a:r>
              <a:rPr lang="en-GB" sz="2000" b="1" dirty="0">
                <a:solidFill>
                  <a:srgbClr val="3333CC"/>
                </a:solidFill>
              </a:rPr>
              <a:t>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1560" y="1595021"/>
            <a:ext cx="792088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Presentation outline</a:t>
            </a:r>
          </a:p>
          <a:p>
            <a:endParaRPr lang="en-GB" dirty="0" smtClean="0"/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 Why this research</a:t>
            </a:r>
          </a:p>
          <a:p>
            <a:pPr lvl="1"/>
            <a:endParaRPr lang="en-GB" dirty="0" smtClean="0"/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 The institution of co-operation</a:t>
            </a:r>
          </a:p>
          <a:p>
            <a:pPr lvl="1"/>
            <a:endParaRPr lang="en-GB" dirty="0" smtClean="0"/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 Good co-operative governance</a:t>
            </a:r>
          </a:p>
          <a:p>
            <a:pPr lvl="1"/>
            <a:endParaRPr lang="en-GB" dirty="0" smtClean="0"/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 Research methods</a:t>
            </a:r>
          </a:p>
          <a:p>
            <a:pPr lvl="1">
              <a:buFont typeface="Arial" pitchFamily="34" charset="0"/>
              <a:buChar char="•"/>
            </a:pPr>
            <a:endParaRPr lang="en-GB" dirty="0" smtClean="0"/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 Findings at the village level</a:t>
            </a:r>
          </a:p>
          <a:p>
            <a:pPr lvl="1">
              <a:buFont typeface="Arial" pitchFamily="34" charset="0"/>
              <a:buChar char="•"/>
            </a:pPr>
            <a:endParaRPr lang="en-GB" dirty="0" smtClean="0"/>
          </a:p>
          <a:p>
            <a:pPr lvl="1">
              <a:buFont typeface="Arial" pitchFamily="34" charset="0"/>
              <a:buChar char="•"/>
            </a:pPr>
            <a:r>
              <a:rPr lang="en-GB" dirty="0" smtClean="0"/>
              <a:t> Conclusion and policy implications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349750"/>
          </a:xfrm>
        </p:spPr>
        <p:txBody>
          <a:bodyPr>
            <a:normAutofit/>
          </a:bodyPr>
          <a:lstStyle/>
          <a:p>
            <a:pPr algn="ctr"/>
            <a:endParaRPr lang="en-GB" b="1" dirty="0">
              <a:latin typeface="Calibri" pitchFamily="34" charset="0"/>
            </a:endParaRPr>
          </a:p>
          <a:p>
            <a:r>
              <a:rPr lang="en-GB" sz="2000" dirty="0">
                <a:solidFill>
                  <a:srgbClr val="3333CC"/>
                </a:solidFill>
                <a:latin typeface="Calibri" pitchFamily="34" charset="0"/>
              </a:rPr>
              <a:t>	</a:t>
            </a:r>
            <a:r>
              <a:rPr lang="en-GB" b="1" dirty="0">
                <a:solidFill>
                  <a:srgbClr val="3333CC"/>
                </a:solidFill>
              </a:rPr>
              <a:t>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1628800"/>
            <a:ext cx="87849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/>
              <a:t>Why this research?</a:t>
            </a:r>
          </a:p>
          <a:p>
            <a:endParaRPr lang="en-GB" sz="2200" dirty="0" smtClean="0"/>
          </a:p>
          <a:p>
            <a:r>
              <a:rPr lang="en-GB" sz="2200" dirty="0" smtClean="0"/>
              <a:t>The co-operative contribution to poverty reduction is better understood now.</a:t>
            </a:r>
          </a:p>
          <a:p>
            <a:endParaRPr lang="en-GB" sz="2200" dirty="0" smtClean="0"/>
          </a:p>
          <a:p>
            <a:r>
              <a:rPr lang="en-GB" sz="2200" dirty="0" smtClean="0"/>
              <a:t>But </a:t>
            </a:r>
            <a:r>
              <a:rPr lang="en-GB" sz="2200" i="1" dirty="0" smtClean="0"/>
              <a:t>how</a:t>
            </a:r>
            <a:r>
              <a:rPr lang="en-GB" sz="2200" dirty="0" smtClean="0"/>
              <a:t> do co-operatives reduce poverty? And are some more effective at it than others?</a:t>
            </a:r>
          </a:p>
          <a:p>
            <a:endParaRPr lang="en-GB" sz="2200" dirty="0" smtClean="0"/>
          </a:p>
          <a:p>
            <a:r>
              <a:rPr lang="en-GB" sz="2200" dirty="0" smtClean="0"/>
              <a:t>Led to a focus on how co-operatives are run and operated </a:t>
            </a:r>
            <a:r>
              <a:rPr lang="en-GB" sz="2200" dirty="0" smtClean="0">
                <a:sym typeface="Wingdings" pitchFamily="2" charset="2"/>
              </a:rPr>
              <a:t> the </a:t>
            </a:r>
            <a:r>
              <a:rPr lang="en-GB" sz="2200" dirty="0" smtClean="0">
                <a:sym typeface="Wingdings" pitchFamily="2" charset="2"/>
              </a:rPr>
              <a:t>co-operative </a:t>
            </a:r>
            <a:r>
              <a:rPr lang="en-GB" sz="2200" dirty="0" smtClean="0">
                <a:sym typeface="Wingdings" pitchFamily="2" charset="2"/>
              </a:rPr>
              <a:t>institutional form and good governance</a:t>
            </a:r>
            <a:r>
              <a:rPr lang="en-GB" sz="2200" dirty="0" smtClean="0">
                <a:sym typeface="Wingdings" pitchFamily="2" charset="2"/>
              </a:rPr>
              <a:t>.</a:t>
            </a:r>
            <a:endParaRPr lang="en-GB" sz="2200" dirty="0" smtClean="0"/>
          </a:p>
          <a:p>
            <a:endParaRPr lang="en-GB" sz="2200" dirty="0" smtClean="0"/>
          </a:p>
          <a:p>
            <a:r>
              <a:rPr lang="en-GB" sz="2200" u="sng" dirty="0" smtClean="0"/>
              <a:t>Objective</a:t>
            </a:r>
            <a:r>
              <a:rPr lang="en-GB" sz="2200" dirty="0" smtClean="0"/>
              <a:t>: To understand whether </a:t>
            </a:r>
            <a:r>
              <a:rPr lang="en-GB" sz="2200" i="1" dirty="0" smtClean="0"/>
              <a:t>good governance </a:t>
            </a:r>
            <a:r>
              <a:rPr lang="en-GB" sz="2200" dirty="0" smtClean="0"/>
              <a:t>in co-operatives impacts poverty outcomes (for both members and non-members) </a:t>
            </a:r>
          </a:p>
        </p:txBody>
      </p:sp>
    </p:spTree>
    <p:extLst>
      <p:ext uri="{BB962C8B-B14F-4D97-AF65-F5344CB8AC3E}">
        <p14:creationId xmlns:p14="http://schemas.microsoft.com/office/powerpoint/2010/main" xmlns="" val="301208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835546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endParaRPr lang="en-GB" sz="2000" b="1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endParaRPr lang="en-GB" sz="2000" dirty="0" smtClean="0"/>
          </a:p>
          <a:p>
            <a:pPr>
              <a:lnSpc>
                <a:spcPct val="80000"/>
              </a:lnSpc>
            </a:pPr>
            <a:endParaRPr lang="en-GB" sz="2000" b="1" dirty="0" smtClean="0">
              <a:solidFill>
                <a:srgbClr val="3333CC"/>
              </a:solidFill>
            </a:endParaRPr>
          </a:p>
          <a:p>
            <a:pPr>
              <a:lnSpc>
                <a:spcPct val="80000"/>
              </a:lnSpc>
            </a:pPr>
            <a:endParaRPr lang="en-GB" sz="2000" b="1" dirty="0" smtClean="0">
              <a:solidFill>
                <a:srgbClr val="3333CC"/>
              </a:solidFill>
            </a:endParaRPr>
          </a:p>
          <a:p>
            <a:pPr>
              <a:lnSpc>
                <a:spcPct val="80000"/>
              </a:lnSpc>
            </a:pPr>
            <a:r>
              <a:rPr lang="en-GB" sz="2000" b="1" dirty="0">
                <a:solidFill>
                  <a:srgbClr val="3333CC"/>
                </a:solidFill>
              </a:rPr>
              <a:t>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1560" y="1595021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The Institution of Co-operation</a:t>
            </a:r>
          </a:p>
          <a:p>
            <a:r>
              <a:rPr lang="en-GB" b="1" dirty="0" smtClean="0"/>
              <a:t> </a:t>
            </a:r>
          </a:p>
          <a:p>
            <a:endParaRPr lang="en-GB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75856" y="2420888"/>
            <a:ext cx="1872208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 smtClean="0"/>
              <a:t>Perceptions of reality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5580112" y="3501008"/>
            <a:ext cx="3024336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0"/>
            <a:r>
              <a:rPr lang="en-GB" sz="2000" dirty="0" smtClean="0"/>
              <a:t>Development of internationally recognised co-operative principles and values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3059832" y="5229200"/>
            <a:ext cx="2808312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0"/>
            <a:r>
              <a:rPr lang="en-GB" sz="2000" dirty="0" smtClean="0"/>
              <a:t>Creation of global and national co-operative institutional structures</a:t>
            </a:r>
            <a:endParaRPr lang="en-GB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827584" y="3717032"/>
            <a:ext cx="2232248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0"/>
            <a:r>
              <a:rPr lang="en-GB" sz="2000" dirty="0" smtClean="0"/>
              <a:t>Enactment of national co-operative policies</a:t>
            </a:r>
            <a:endParaRPr lang="en-GB" sz="2000" dirty="0"/>
          </a:p>
        </p:txBody>
      </p:sp>
      <p:sp>
        <p:nvSpPr>
          <p:cNvPr id="1026" name="AutoShape 2"/>
          <p:cNvSpPr>
            <a:spLocks noChangeArrowheads="1"/>
          </p:cNvSpPr>
          <p:nvPr/>
        </p:nvSpPr>
        <p:spPr bwMode="auto">
          <a:xfrm rot="5400000">
            <a:off x="5992738" y="1792238"/>
            <a:ext cx="864096" cy="2553444"/>
          </a:xfrm>
          <a:custGeom>
            <a:avLst/>
            <a:gdLst>
              <a:gd name="G0" fmla="+- 15120 0 0"/>
              <a:gd name="G1" fmla="+- 2913 0 0"/>
              <a:gd name="G2" fmla="+- 12158 0 2913"/>
              <a:gd name="G3" fmla="+- G2 0 2913"/>
              <a:gd name="G4" fmla="*/ G3 32768 32059"/>
              <a:gd name="G5" fmla="*/ G4 1 2"/>
              <a:gd name="G6" fmla="+- 21600 0 15120"/>
              <a:gd name="G7" fmla="*/ G6 2913 6079"/>
              <a:gd name="G8" fmla="+- G7 15120 0"/>
              <a:gd name="T0" fmla="*/ 15120 w 21600"/>
              <a:gd name="T1" fmla="*/ 0 h 21600"/>
              <a:gd name="T2" fmla="*/ 15120 w 21600"/>
              <a:gd name="T3" fmla="*/ 12158 h 21600"/>
              <a:gd name="T4" fmla="*/ 3236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0" y="0"/>
                </a:lnTo>
                <a:lnTo>
                  <a:pt x="15120" y="2913"/>
                </a:lnTo>
                <a:lnTo>
                  <a:pt x="12427" y="2913"/>
                </a:lnTo>
                <a:cubicBezTo>
                  <a:pt x="5564" y="2913"/>
                  <a:pt x="0" y="7052"/>
                  <a:pt x="0" y="12158"/>
                </a:cubicBezTo>
                <a:lnTo>
                  <a:pt x="0" y="21600"/>
                </a:lnTo>
                <a:lnTo>
                  <a:pt x="6472" y="21600"/>
                </a:lnTo>
                <a:lnTo>
                  <a:pt x="6472" y="12158"/>
                </a:lnTo>
                <a:cubicBezTo>
                  <a:pt x="6472" y="10549"/>
                  <a:pt x="9138" y="9245"/>
                  <a:pt x="12427" y="9245"/>
                </a:cubicBezTo>
                <a:lnTo>
                  <a:pt x="15120" y="9245"/>
                </a:lnTo>
                <a:lnTo>
                  <a:pt x="15120" y="12158"/>
                </a:lnTo>
                <a:close/>
              </a:path>
            </a:pathLst>
          </a:custGeom>
          <a:gradFill rotWithShape="0">
            <a:gsLst>
              <a:gs pos="0">
                <a:srgbClr val="FABF8F"/>
              </a:gs>
              <a:gs pos="50000">
                <a:srgbClr val="FDE9D9"/>
              </a:gs>
              <a:gs pos="100000">
                <a:srgbClr val="FABF8F"/>
              </a:gs>
            </a:gsLst>
            <a:lin ang="18900000" scaled="1"/>
          </a:gradFill>
          <a:ln w="12700">
            <a:solidFill>
              <a:srgbClr val="FABF8F"/>
            </a:solidFill>
            <a:miter lim="800000"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 rot="10800000">
            <a:off x="5868144" y="4797152"/>
            <a:ext cx="1679054" cy="1401316"/>
          </a:xfrm>
          <a:custGeom>
            <a:avLst/>
            <a:gdLst>
              <a:gd name="G0" fmla="+- 15120 0 0"/>
              <a:gd name="G1" fmla="+- 2913 0 0"/>
              <a:gd name="G2" fmla="+- 12158 0 2913"/>
              <a:gd name="G3" fmla="+- G2 0 2913"/>
              <a:gd name="G4" fmla="*/ G3 32768 32059"/>
              <a:gd name="G5" fmla="*/ G4 1 2"/>
              <a:gd name="G6" fmla="+- 21600 0 15120"/>
              <a:gd name="G7" fmla="*/ G6 2913 6079"/>
              <a:gd name="G8" fmla="+- G7 15120 0"/>
              <a:gd name="T0" fmla="*/ 15120 w 21600"/>
              <a:gd name="T1" fmla="*/ 0 h 21600"/>
              <a:gd name="T2" fmla="*/ 15120 w 21600"/>
              <a:gd name="T3" fmla="*/ 12158 h 21600"/>
              <a:gd name="T4" fmla="*/ 3236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0" y="0"/>
                </a:lnTo>
                <a:lnTo>
                  <a:pt x="15120" y="2913"/>
                </a:lnTo>
                <a:lnTo>
                  <a:pt x="12427" y="2913"/>
                </a:lnTo>
                <a:cubicBezTo>
                  <a:pt x="5564" y="2913"/>
                  <a:pt x="0" y="7052"/>
                  <a:pt x="0" y="12158"/>
                </a:cubicBezTo>
                <a:lnTo>
                  <a:pt x="0" y="21600"/>
                </a:lnTo>
                <a:lnTo>
                  <a:pt x="6472" y="21600"/>
                </a:lnTo>
                <a:lnTo>
                  <a:pt x="6472" y="12158"/>
                </a:lnTo>
                <a:cubicBezTo>
                  <a:pt x="6472" y="10549"/>
                  <a:pt x="9138" y="9245"/>
                  <a:pt x="12427" y="9245"/>
                </a:cubicBezTo>
                <a:lnTo>
                  <a:pt x="15120" y="9245"/>
                </a:lnTo>
                <a:lnTo>
                  <a:pt x="15120" y="12158"/>
                </a:lnTo>
                <a:close/>
              </a:path>
            </a:pathLst>
          </a:custGeom>
          <a:gradFill rotWithShape="0">
            <a:gsLst>
              <a:gs pos="0">
                <a:srgbClr val="FABF8F"/>
              </a:gs>
              <a:gs pos="50000">
                <a:srgbClr val="FDE9D9"/>
              </a:gs>
              <a:gs pos="100000">
                <a:srgbClr val="FABF8F"/>
              </a:gs>
            </a:gsLst>
            <a:lin ang="18900000" scaled="1"/>
          </a:gradFill>
          <a:ln w="12700">
            <a:solidFill>
              <a:srgbClr val="FABF8F"/>
            </a:solidFill>
            <a:miter lim="800000"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/>
          <p:cNvSpPr>
            <a:spLocks noChangeArrowheads="1"/>
          </p:cNvSpPr>
          <p:nvPr/>
        </p:nvSpPr>
        <p:spPr bwMode="auto">
          <a:xfrm rot="16200000">
            <a:off x="1572233" y="4628567"/>
            <a:ext cx="1391022" cy="1584176"/>
          </a:xfrm>
          <a:custGeom>
            <a:avLst/>
            <a:gdLst>
              <a:gd name="G0" fmla="+- 15120 0 0"/>
              <a:gd name="G1" fmla="+- 2913 0 0"/>
              <a:gd name="G2" fmla="+- 12158 0 2913"/>
              <a:gd name="G3" fmla="+- G2 0 2913"/>
              <a:gd name="G4" fmla="*/ G3 32768 32059"/>
              <a:gd name="G5" fmla="*/ G4 1 2"/>
              <a:gd name="G6" fmla="+- 21600 0 15120"/>
              <a:gd name="G7" fmla="*/ G6 2913 6079"/>
              <a:gd name="G8" fmla="+- G7 15120 0"/>
              <a:gd name="T0" fmla="*/ 15120 w 21600"/>
              <a:gd name="T1" fmla="*/ 0 h 21600"/>
              <a:gd name="T2" fmla="*/ 15120 w 21600"/>
              <a:gd name="T3" fmla="*/ 12158 h 21600"/>
              <a:gd name="T4" fmla="*/ 3236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0" y="0"/>
                </a:lnTo>
                <a:lnTo>
                  <a:pt x="15120" y="2913"/>
                </a:lnTo>
                <a:lnTo>
                  <a:pt x="12427" y="2913"/>
                </a:lnTo>
                <a:cubicBezTo>
                  <a:pt x="5564" y="2913"/>
                  <a:pt x="0" y="7052"/>
                  <a:pt x="0" y="12158"/>
                </a:cubicBezTo>
                <a:lnTo>
                  <a:pt x="0" y="21600"/>
                </a:lnTo>
                <a:lnTo>
                  <a:pt x="6472" y="21600"/>
                </a:lnTo>
                <a:lnTo>
                  <a:pt x="6472" y="12158"/>
                </a:lnTo>
                <a:cubicBezTo>
                  <a:pt x="6472" y="10549"/>
                  <a:pt x="9138" y="9245"/>
                  <a:pt x="12427" y="9245"/>
                </a:cubicBezTo>
                <a:lnTo>
                  <a:pt x="15120" y="9245"/>
                </a:lnTo>
                <a:lnTo>
                  <a:pt x="15120" y="12158"/>
                </a:lnTo>
                <a:close/>
              </a:path>
            </a:pathLst>
          </a:custGeom>
          <a:gradFill rotWithShape="0">
            <a:gsLst>
              <a:gs pos="0">
                <a:srgbClr val="FABF8F"/>
              </a:gs>
              <a:gs pos="50000">
                <a:srgbClr val="FDE9D9"/>
              </a:gs>
              <a:gs pos="100000">
                <a:srgbClr val="FABF8F"/>
              </a:gs>
            </a:gsLst>
            <a:lin ang="18900000" scaled="1"/>
          </a:gradFill>
          <a:ln w="12700">
            <a:solidFill>
              <a:srgbClr val="FABF8F"/>
            </a:solidFill>
            <a:miter lim="800000"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/>
          <p:cNvSpPr>
            <a:spLocks noChangeArrowheads="1"/>
          </p:cNvSpPr>
          <p:nvPr/>
        </p:nvSpPr>
        <p:spPr bwMode="auto">
          <a:xfrm>
            <a:off x="1691680" y="2420888"/>
            <a:ext cx="1584176" cy="1257300"/>
          </a:xfrm>
          <a:custGeom>
            <a:avLst/>
            <a:gdLst>
              <a:gd name="G0" fmla="+- 15120 0 0"/>
              <a:gd name="G1" fmla="+- 2913 0 0"/>
              <a:gd name="G2" fmla="+- 12158 0 2913"/>
              <a:gd name="G3" fmla="+- G2 0 2913"/>
              <a:gd name="G4" fmla="*/ G3 32768 32059"/>
              <a:gd name="G5" fmla="*/ G4 1 2"/>
              <a:gd name="G6" fmla="+- 21600 0 15120"/>
              <a:gd name="G7" fmla="*/ G6 2913 6079"/>
              <a:gd name="G8" fmla="+- G7 15120 0"/>
              <a:gd name="T0" fmla="*/ 15120 w 21600"/>
              <a:gd name="T1" fmla="*/ 0 h 21600"/>
              <a:gd name="T2" fmla="*/ 15120 w 21600"/>
              <a:gd name="T3" fmla="*/ 12158 h 21600"/>
              <a:gd name="T4" fmla="*/ 3236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0" y="0"/>
                </a:lnTo>
                <a:lnTo>
                  <a:pt x="15120" y="2913"/>
                </a:lnTo>
                <a:lnTo>
                  <a:pt x="12427" y="2913"/>
                </a:lnTo>
                <a:cubicBezTo>
                  <a:pt x="5564" y="2913"/>
                  <a:pt x="0" y="7052"/>
                  <a:pt x="0" y="12158"/>
                </a:cubicBezTo>
                <a:lnTo>
                  <a:pt x="0" y="21600"/>
                </a:lnTo>
                <a:lnTo>
                  <a:pt x="6472" y="21600"/>
                </a:lnTo>
                <a:lnTo>
                  <a:pt x="6472" y="12158"/>
                </a:lnTo>
                <a:cubicBezTo>
                  <a:pt x="6472" y="10549"/>
                  <a:pt x="9138" y="9245"/>
                  <a:pt x="12427" y="9245"/>
                </a:cubicBezTo>
                <a:lnTo>
                  <a:pt x="15120" y="9245"/>
                </a:lnTo>
                <a:lnTo>
                  <a:pt x="15120" y="12158"/>
                </a:lnTo>
                <a:close/>
              </a:path>
            </a:pathLst>
          </a:custGeom>
          <a:gradFill rotWithShape="0">
            <a:gsLst>
              <a:gs pos="0">
                <a:srgbClr val="FABF8F"/>
              </a:gs>
              <a:gs pos="50000">
                <a:srgbClr val="FDE9D9"/>
              </a:gs>
              <a:gs pos="100000">
                <a:srgbClr val="FABF8F"/>
              </a:gs>
            </a:gsLst>
            <a:lin ang="18900000" scaled="1"/>
          </a:gradFill>
          <a:ln w="12700">
            <a:solidFill>
              <a:srgbClr val="FABF8F"/>
            </a:solidFill>
            <a:miter lim="800000"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835546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endParaRPr lang="en-GB" sz="2000" b="1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endParaRPr lang="en-GB" sz="2000" dirty="0" smtClean="0"/>
          </a:p>
          <a:p>
            <a:pPr>
              <a:lnSpc>
                <a:spcPct val="80000"/>
              </a:lnSpc>
            </a:pPr>
            <a:endParaRPr lang="en-GB" sz="2000" b="1" dirty="0" smtClean="0">
              <a:solidFill>
                <a:srgbClr val="3333CC"/>
              </a:solidFill>
            </a:endParaRPr>
          </a:p>
          <a:p>
            <a:pPr>
              <a:lnSpc>
                <a:spcPct val="80000"/>
              </a:lnSpc>
            </a:pPr>
            <a:endParaRPr lang="en-GB" sz="2000" b="1" dirty="0" smtClean="0">
              <a:solidFill>
                <a:srgbClr val="3333CC"/>
              </a:solidFill>
            </a:endParaRPr>
          </a:p>
          <a:p>
            <a:pPr>
              <a:lnSpc>
                <a:spcPct val="80000"/>
              </a:lnSpc>
            </a:pPr>
            <a:r>
              <a:rPr lang="en-GB" sz="2000" b="1" dirty="0">
                <a:solidFill>
                  <a:srgbClr val="3333CC"/>
                </a:solidFill>
              </a:rPr>
              <a:t>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41277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Good co-operative governance</a:t>
            </a:r>
          </a:p>
          <a:p>
            <a:endParaRPr lang="en-GB" b="1" dirty="0" smtClean="0"/>
          </a:p>
          <a:p>
            <a:r>
              <a:rPr lang="en-GB" dirty="0" smtClean="0"/>
              <a:t>Co-operative governance </a:t>
            </a:r>
            <a:r>
              <a:rPr lang="en-GB" dirty="0" smtClean="0">
                <a:sym typeface="Wingdings" pitchFamily="2" charset="2"/>
              </a:rPr>
              <a:t></a:t>
            </a:r>
            <a:r>
              <a:rPr lang="en-GB" dirty="0" smtClean="0"/>
              <a:t> determines ownership and control of the co-operative, and is the mechanism for accessing and distributing wider benefits.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03848" y="328498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Members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3851920" y="4005064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Board of directors</a:t>
            </a:r>
            <a:endParaRPr lang="en-GB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339752" y="3933056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Staff</a:t>
            </a:r>
            <a:endParaRPr lang="en-GB" sz="2000" dirty="0"/>
          </a:p>
        </p:txBody>
      </p:sp>
      <p:sp>
        <p:nvSpPr>
          <p:cNvPr id="9" name="Rectangle 8"/>
          <p:cNvSpPr/>
          <p:nvPr/>
        </p:nvSpPr>
        <p:spPr>
          <a:xfrm>
            <a:off x="395536" y="5157192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 smtClean="0"/>
              <a:t>Good co-operative governance </a:t>
            </a:r>
            <a:r>
              <a:rPr lang="en-GB" dirty="0" smtClean="0"/>
              <a:t>includes a transparent, accountable and</a:t>
            </a:r>
            <a:r>
              <a:rPr lang="en-GB" i="1" dirty="0" smtClean="0"/>
              <a:t> responsive</a:t>
            </a:r>
            <a:r>
              <a:rPr lang="en-GB" dirty="0" smtClean="0"/>
              <a:t> connection directly from those involved in managing and running the co-operative to the membership.</a:t>
            </a:r>
            <a:endParaRPr lang="en-GB" b="1" dirty="0" smtClean="0"/>
          </a:p>
        </p:txBody>
      </p:sp>
      <p:sp>
        <p:nvSpPr>
          <p:cNvPr id="15" name="Freeform 14"/>
          <p:cNvSpPr/>
          <p:nvPr/>
        </p:nvSpPr>
        <p:spPr>
          <a:xfrm>
            <a:off x="4328160" y="3454400"/>
            <a:ext cx="816864" cy="593344"/>
          </a:xfrm>
          <a:custGeom>
            <a:avLst/>
            <a:gdLst>
              <a:gd name="connsiteX0" fmla="*/ 0 w 816864"/>
              <a:gd name="connsiteY0" fmla="*/ 32512 h 593344"/>
              <a:gd name="connsiteX1" fmla="*/ 658368 w 816864"/>
              <a:gd name="connsiteY1" fmla="*/ 93472 h 593344"/>
              <a:gd name="connsiteX2" fmla="*/ 816864 w 816864"/>
              <a:gd name="connsiteY2" fmla="*/ 593344 h 593344"/>
              <a:gd name="connsiteX3" fmla="*/ 816864 w 816864"/>
              <a:gd name="connsiteY3" fmla="*/ 593344 h 593344"/>
              <a:gd name="connsiteX4" fmla="*/ 816864 w 816864"/>
              <a:gd name="connsiteY4" fmla="*/ 593344 h 593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6864" h="593344">
                <a:moveTo>
                  <a:pt x="0" y="32512"/>
                </a:moveTo>
                <a:cubicBezTo>
                  <a:pt x="261112" y="16256"/>
                  <a:pt x="522224" y="0"/>
                  <a:pt x="658368" y="93472"/>
                </a:cubicBezTo>
                <a:cubicBezTo>
                  <a:pt x="794512" y="186944"/>
                  <a:pt x="816864" y="593344"/>
                  <a:pt x="816864" y="593344"/>
                </a:cubicBezTo>
                <a:lnTo>
                  <a:pt x="816864" y="593344"/>
                </a:lnTo>
                <a:lnTo>
                  <a:pt x="816864" y="593344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2731008" y="4328160"/>
            <a:ext cx="2426208" cy="449072"/>
          </a:xfrm>
          <a:custGeom>
            <a:avLst/>
            <a:gdLst>
              <a:gd name="connsiteX0" fmla="*/ 2426208 w 2426208"/>
              <a:gd name="connsiteY0" fmla="*/ 60960 h 449072"/>
              <a:gd name="connsiteX1" fmla="*/ 1255776 w 2426208"/>
              <a:gd name="connsiteY1" fmla="*/ 438912 h 449072"/>
              <a:gd name="connsiteX2" fmla="*/ 0 w 2426208"/>
              <a:gd name="connsiteY2" fmla="*/ 0 h 449072"/>
              <a:gd name="connsiteX3" fmla="*/ 0 w 2426208"/>
              <a:gd name="connsiteY3" fmla="*/ 0 h 44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6208" h="449072">
                <a:moveTo>
                  <a:pt x="2426208" y="60960"/>
                </a:moveTo>
                <a:cubicBezTo>
                  <a:pt x="2043176" y="255016"/>
                  <a:pt x="1660144" y="449072"/>
                  <a:pt x="1255776" y="438912"/>
                </a:cubicBezTo>
                <a:cubicBezTo>
                  <a:pt x="851408" y="428752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2645664" y="3486912"/>
            <a:ext cx="512064" cy="475488"/>
          </a:xfrm>
          <a:custGeom>
            <a:avLst/>
            <a:gdLst>
              <a:gd name="connsiteX0" fmla="*/ 0 w 512064"/>
              <a:gd name="connsiteY0" fmla="*/ 475488 h 475488"/>
              <a:gd name="connsiteX1" fmla="*/ 97536 w 512064"/>
              <a:gd name="connsiteY1" fmla="*/ 170688 h 475488"/>
              <a:gd name="connsiteX2" fmla="*/ 512064 w 512064"/>
              <a:gd name="connsiteY2" fmla="*/ 0 h 475488"/>
              <a:gd name="connsiteX3" fmla="*/ 512064 w 512064"/>
              <a:gd name="connsiteY3" fmla="*/ 0 h 475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2064" h="475488">
                <a:moveTo>
                  <a:pt x="0" y="475488"/>
                </a:moveTo>
                <a:cubicBezTo>
                  <a:pt x="6096" y="362712"/>
                  <a:pt x="12192" y="249936"/>
                  <a:pt x="97536" y="170688"/>
                </a:cubicBezTo>
                <a:cubicBezTo>
                  <a:pt x="182880" y="91440"/>
                  <a:pt x="512064" y="0"/>
                  <a:pt x="512064" y="0"/>
                </a:cubicBezTo>
                <a:lnTo>
                  <a:pt x="512064" y="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Arrow Connector 20"/>
          <p:cNvCxnSpPr>
            <a:stCxn id="19" idx="2"/>
            <a:endCxn id="6" idx="1"/>
          </p:cNvCxnSpPr>
          <p:nvPr/>
        </p:nvCxnSpPr>
        <p:spPr>
          <a:xfrm flipV="1">
            <a:off x="3157728" y="3485039"/>
            <a:ext cx="46120" cy="18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5" idx="2"/>
          </p:cNvCxnSpPr>
          <p:nvPr/>
        </p:nvCxnSpPr>
        <p:spPr>
          <a:xfrm>
            <a:off x="5145024" y="4047744"/>
            <a:ext cx="3040" cy="293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8" idx="2"/>
          </p:cNvCxnSpPr>
          <p:nvPr/>
        </p:nvCxnSpPr>
        <p:spPr>
          <a:xfrm flipH="1" flipV="1">
            <a:off x="2699792" y="4293096"/>
            <a:ext cx="31216" cy="35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84784"/>
            <a:ext cx="8892480" cy="5184576"/>
          </a:xfrm>
        </p:spPr>
        <p:txBody>
          <a:bodyPr>
            <a:normAutofit/>
          </a:bodyPr>
          <a:lstStyle/>
          <a:p>
            <a:r>
              <a:rPr lang="en-GB" sz="2200" b="1" dirty="0" smtClean="0"/>
              <a:t>Pathway from good co-operative governance to poverty reduction</a:t>
            </a:r>
          </a:p>
          <a:p>
            <a:pPr marL="0">
              <a:buNone/>
            </a:pPr>
            <a:endParaRPr lang="en-GB" sz="1800" dirty="0" smtClean="0"/>
          </a:p>
          <a:p>
            <a:pPr marL="0">
              <a:buNone/>
            </a:pPr>
            <a:endParaRPr lang="en-GB" sz="1800" dirty="0" smtClean="0"/>
          </a:p>
          <a:p>
            <a:pPr marL="0">
              <a:buNone/>
            </a:pPr>
            <a:endParaRPr lang="en-GB" sz="1800" dirty="0" smtClean="0"/>
          </a:p>
          <a:p>
            <a:pPr marL="0">
              <a:buNone/>
            </a:pPr>
            <a:endParaRPr lang="en-GB" sz="1800" dirty="0" smtClean="0"/>
          </a:p>
          <a:p>
            <a:pPr marL="0">
              <a:buNone/>
            </a:pPr>
            <a:endParaRPr lang="en-GB" sz="1800" dirty="0" smtClean="0"/>
          </a:p>
          <a:p>
            <a:pPr marL="0">
              <a:buNone/>
            </a:pPr>
            <a:endParaRPr lang="en-GB" sz="1800" dirty="0" smtClean="0"/>
          </a:p>
          <a:p>
            <a:pPr marL="0">
              <a:buNone/>
            </a:pPr>
            <a:endParaRPr lang="en-GB" sz="1800" dirty="0" smtClean="0"/>
          </a:p>
          <a:p>
            <a:pPr marL="0">
              <a:buNone/>
            </a:pPr>
            <a:endParaRPr lang="en-GB" sz="1800" dirty="0" smtClean="0"/>
          </a:p>
          <a:p>
            <a:pPr marL="0">
              <a:buNone/>
            </a:pPr>
            <a:endParaRPr lang="en-GB" sz="1800" dirty="0" smtClean="0"/>
          </a:p>
          <a:p>
            <a:pPr marL="0">
              <a:buNone/>
            </a:pPr>
            <a:endParaRPr lang="en-GB" sz="1800" dirty="0" smtClean="0"/>
          </a:p>
        </p:txBody>
      </p:sp>
      <p:sp>
        <p:nvSpPr>
          <p:cNvPr id="4" name="Flowchart: Connector 3"/>
          <p:cNvSpPr/>
          <p:nvPr/>
        </p:nvSpPr>
        <p:spPr>
          <a:xfrm>
            <a:off x="827584" y="3212976"/>
            <a:ext cx="2664296" cy="2664296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59632" y="3501008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/>
              <a:t>democratic decision-making</a:t>
            </a:r>
            <a:endParaRPr lang="en-GB" sz="1800" dirty="0"/>
          </a:p>
        </p:txBody>
      </p:sp>
      <p:sp>
        <p:nvSpPr>
          <p:cNvPr id="6" name="TextBox 5"/>
          <p:cNvSpPr txBox="1"/>
          <p:nvPr/>
        </p:nvSpPr>
        <p:spPr>
          <a:xfrm>
            <a:off x="1403648" y="4221088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/>
              <a:t>participation in voting</a:t>
            </a:r>
            <a:endParaRPr lang="en-GB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1187624" y="479715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/>
              <a:t>active participation in meetings</a:t>
            </a:r>
            <a:endParaRPr lang="en-GB" sz="1800" dirty="0"/>
          </a:p>
        </p:txBody>
      </p:sp>
      <p:sp>
        <p:nvSpPr>
          <p:cNvPr id="9" name="TextBox 8"/>
          <p:cNvSpPr txBox="1"/>
          <p:nvPr/>
        </p:nvSpPr>
        <p:spPr>
          <a:xfrm>
            <a:off x="1691680" y="2924944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>
                <a:solidFill>
                  <a:srgbClr val="FF0000"/>
                </a:solidFill>
              </a:rPr>
              <a:t>general members</a:t>
            </a:r>
            <a:endParaRPr lang="en-GB" sz="18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4221088"/>
            <a:ext cx="461665" cy="58477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GB" sz="1800" dirty="0" smtClean="0"/>
              <a:t>staff</a:t>
            </a:r>
            <a:endParaRPr lang="en-GB" sz="1800" dirty="0"/>
          </a:p>
        </p:txBody>
      </p:sp>
      <p:sp>
        <p:nvSpPr>
          <p:cNvPr id="11" name="TextBox 10"/>
          <p:cNvSpPr txBox="1"/>
          <p:nvPr/>
        </p:nvSpPr>
        <p:spPr>
          <a:xfrm>
            <a:off x="1691680" y="5517232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>
                <a:solidFill>
                  <a:srgbClr val="FF0000"/>
                </a:solidFill>
              </a:rPr>
              <a:t>board members</a:t>
            </a:r>
            <a:endParaRPr lang="en-GB" sz="18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779912" y="4509120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355976" y="4149080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/>
              <a:t>distribution of benefits</a:t>
            </a:r>
            <a:endParaRPr lang="en-GB" sz="2200" dirty="0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5868144" y="4509120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588224" y="4005064"/>
            <a:ext cx="20162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/>
              <a:t>Empowerment of poor women and men</a:t>
            </a:r>
            <a:endParaRPr lang="en-GB" sz="2200" dirty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8532440" y="4509120"/>
            <a:ext cx="2160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5400000">
            <a:off x="8424428" y="4833156"/>
            <a:ext cx="64807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10800000">
            <a:off x="7740352" y="5157192"/>
            <a:ext cx="100811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>
            <a:off x="7489118" y="5408426"/>
            <a:ext cx="504056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444208" y="5661248"/>
            <a:ext cx="23762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poverty reduction at household and community levels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3528" y="242088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good (coop) governance</a:t>
            </a:r>
            <a:endParaRPr lang="en-GB" dirty="0"/>
          </a:p>
        </p:txBody>
      </p:sp>
      <p:cxnSp>
        <p:nvCxnSpPr>
          <p:cNvPr id="24" name="Straight Arrow Connector 23"/>
          <p:cNvCxnSpPr>
            <a:endCxn id="4" idx="7"/>
          </p:cNvCxnSpPr>
          <p:nvPr/>
        </p:nvCxnSpPr>
        <p:spPr>
          <a:xfrm flipH="1">
            <a:off x="3101703" y="3068960"/>
            <a:ext cx="1326281" cy="53419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427984" y="2636912"/>
            <a:ext cx="1296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access to coop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 rot="16200000" flipH="1">
            <a:off x="2986954" y="4149950"/>
            <a:ext cx="936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/>
              <a:t>control </a:t>
            </a:r>
          </a:p>
          <a:p>
            <a:r>
              <a:rPr lang="en-GB" sz="1800" dirty="0" smtClean="0"/>
              <a:t>of</a:t>
            </a:r>
            <a:r>
              <a:rPr lang="en-GB" sz="1800" dirty="0" smtClean="0">
                <a:solidFill>
                  <a:srgbClr val="FF0000"/>
                </a:solidFill>
              </a:rPr>
              <a:t> </a:t>
            </a:r>
            <a:r>
              <a:rPr lang="en-GB" sz="1800" dirty="0" smtClean="0"/>
              <a:t>coop</a:t>
            </a:r>
            <a:endParaRPr lang="en-GB" sz="1800" dirty="0"/>
          </a:p>
        </p:txBody>
      </p:sp>
      <p:cxnSp>
        <p:nvCxnSpPr>
          <p:cNvPr id="31" name="Straight Arrow Connector 30"/>
          <p:cNvCxnSpPr>
            <a:stCxn id="14" idx="2"/>
            <a:endCxn id="28" idx="1"/>
          </p:cNvCxnSpPr>
          <p:nvPr/>
        </p:nvCxnSpPr>
        <p:spPr>
          <a:xfrm>
            <a:off x="5184068" y="4918521"/>
            <a:ext cx="1260140" cy="1250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251520" y="620688"/>
            <a:ext cx="5400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School of Earth and Environment </a:t>
            </a:r>
            <a:r>
              <a:rPr lang="en-GB" sz="12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Sustainability Research Institute</a:t>
            </a:r>
            <a:endParaRPr lang="en-GB" sz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349750"/>
          </a:xfrm>
        </p:spPr>
        <p:txBody>
          <a:bodyPr>
            <a:normAutofit/>
          </a:bodyPr>
          <a:lstStyle/>
          <a:p>
            <a:pPr algn="ctr"/>
            <a:endParaRPr lang="en-GB" b="1" dirty="0">
              <a:latin typeface="Calibri" pitchFamily="34" charset="0"/>
            </a:endParaRPr>
          </a:p>
          <a:p>
            <a:r>
              <a:rPr lang="en-GB" sz="2000" dirty="0">
                <a:solidFill>
                  <a:srgbClr val="3333CC"/>
                </a:solidFill>
                <a:latin typeface="Calibri" pitchFamily="34" charset="0"/>
              </a:rPr>
              <a:t>	</a:t>
            </a:r>
            <a:r>
              <a:rPr lang="en-GB" b="1" dirty="0">
                <a:solidFill>
                  <a:srgbClr val="3333CC"/>
                </a:solidFill>
              </a:rPr>
              <a:t>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700808"/>
            <a:ext cx="856895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/>
              <a:t>Case study introduction</a:t>
            </a:r>
            <a:endParaRPr lang="en-GB" sz="2200" dirty="0" smtClean="0"/>
          </a:p>
          <a:p>
            <a:endParaRPr lang="en-GB" sz="2200" dirty="0" smtClean="0"/>
          </a:p>
          <a:p>
            <a:pPr>
              <a:buFont typeface="Arial" pitchFamily="34" charset="0"/>
              <a:buChar char="•"/>
            </a:pPr>
            <a:r>
              <a:rPr lang="en-GB" sz="2200" dirty="0" smtClean="0"/>
              <a:t> 2 dairy farmer primary co-operative societies: </a:t>
            </a:r>
          </a:p>
          <a:p>
            <a:r>
              <a:rPr lang="en-GB" sz="2200" dirty="0" smtClean="0"/>
              <a:t>	- one with good governance processes in place (Co-operative A)</a:t>
            </a:r>
          </a:p>
          <a:p>
            <a:r>
              <a:rPr lang="en-GB" sz="2200" dirty="0" smtClean="0"/>
              <a:t>	- one facing a number of governance challenges (Co-operative B)</a:t>
            </a:r>
          </a:p>
          <a:p>
            <a:pPr>
              <a:buFont typeface="Arial" pitchFamily="34" charset="0"/>
              <a:buChar char="•"/>
            </a:pPr>
            <a:endParaRPr lang="en-GB" sz="2200" dirty="0" smtClean="0"/>
          </a:p>
          <a:p>
            <a:pPr>
              <a:buFont typeface="Arial" pitchFamily="34" charset="0"/>
              <a:buChar char="•"/>
            </a:pPr>
            <a:r>
              <a:rPr lang="en-GB" sz="2200" dirty="0" smtClean="0"/>
              <a:t> 2 villages (Village A and Village B) with large numbers of members</a:t>
            </a:r>
          </a:p>
          <a:p>
            <a:pPr>
              <a:buFont typeface="Arial" pitchFamily="34" charset="0"/>
              <a:buChar char="•"/>
            </a:pPr>
            <a:endParaRPr lang="en-GB" sz="2200" dirty="0" smtClean="0"/>
          </a:p>
          <a:p>
            <a:pPr>
              <a:buFont typeface="Arial" pitchFamily="34" charset="0"/>
              <a:buChar char="•"/>
            </a:pPr>
            <a:r>
              <a:rPr lang="en-GB" sz="2200" dirty="0" smtClean="0"/>
              <a:t> 14 member and non-member households </a:t>
            </a:r>
          </a:p>
          <a:p>
            <a:pPr>
              <a:buFont typeface="Arial" pitchFamily="34" charset="0"/>
              <a:buChar char="•"/>
            </a:pPr>
            <a:endParaRPr lang="en-GB" sz="2200" dirty="0" smtClean="0"/>
          </a:p>
          <a:p>
            <a:pPr>
              <a:buFont typeface="Arial" pitchFamily="34" charset="0"/>
              <a:buChar char="•"/>
            </a:pPr>
            <a:r>
              <a:rPr lang="en-GB" sz="2200" dirty="0" smtClean="0"/>
              <a:t> A five year period (2007 to 2012)</a:t>
            </a:r>
          </a:p>
        </p:txBody>
      </p:sp>
    </p:spTree>
    <p:extLst>
      <p:ext uri="{BB962C8B-B14F-4D97-AF65-F5344CB8AC3E}">
        <p14:creationId xmlns:p14="http://schemas.microsoft.com/office/powerpoint/2010/main" xmlns="" val="301208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327588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endParaRPr lang="en-GB" sz="2000" b="1" dirty="0"/>
          </a:p>
          <a:p>
            <a:pPr>
              <a:lnSpc>
                <a:spcPct val="80000"/>
              </a:lnSpc>
            </a:pPr>
            <a:r>
              <a:rPr lang="en-GB" sz="2000" b="1" dirty="0">
                <a:solidFill>
                  <a:srgbClr val="3333CC"/>
                </a:solidFill>
              </a:rPr>
              <a:t>		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412776"/>
            <a:ext cx="799288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 </a:t>
            </a:r>
          </a:p>
          <a:p>
            <a:endParaRPr lang="en-GB" b="1" dirty="0" smtClean="0"/>
          </a:p>
          <a:p>
            <a:endParaRPr lang="en-GB" b="1" dirty="0" smtClean="0"/>
          </a:p>
          <a:p>
            <a:endParaRPr lang="en-GB" b="1" dirty="0" smtClean="0"/>
          </a:p>
          <a:p>
            <a:endParaRPr lang="en-GB" b="1" dirty="0" smtClean="0"/>
          </a:p>
          <a:p>
            <a:endParaRPr lang="en-GB" b="1" dirty="0" smtClean="0"/>
          </a:p>
          <a:p>
            <a:endParaRPr lang="en-GB" b="1" dirty="0" smtClean="0"/>
          </a:p>
          <a:p>
            <a:endParaRPr lang="en-GB" b="1" dirty="0" smtClean="0"/>
          </a:p>
          <a:p>
            <a:endParaRPr lang="en-GB" b="1" dirty="0" smtClean="0"/>
          </a:p>
          <a:p>
            <a:endParaRPr lang="en-GB" b="1" dirty="0" smtClean="0"/>
          </a:p>
          <a:p>
            <a:endParaRPr lang="en-GB" b="1" dirty="0" smtClean="0"/>
          </a:p>
          <a:p>
            <a:endParaRPr lang="en-GB" b="1" dirty="0" smtClean="0"/>
          </a:p>
          <a:p>
            <a:endParaRPr lang="en-GB" b="1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79512" y="1340768"/>
          <a:ext cx="8784976" cy="5558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680520"/>
              </a:tblGrid>
              <a:tr h="437768">
                <a:tc>
                  <a:txBody>
                    <a:bodyPr/>
                    <a:lstStyle/>
                    <a:p>
                      <a:r>
                        <a:rPr lang="en-GB" dirty="0" smtClean="0"/>
                        <a:t>Co-operative</a:t>
                      </a:r>
                      <a:r>
                        <a:rPr lang="en-GB" baseline="0" dirty="0" smtClean="0"/>
                        <a:t> 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Co-operative B</a:t>
                      </a:r>
                      <a:endParaRPr lang="en-GB" dirty="0"/>
                    </a:p>
                  </a:txBody>
                  <a:tcPr/>
                </a:tc>
              </a:tr>
              <a:tr h="565039">
                <a:tc>
                  <a:txBody>
                    <a:bodyPr/>
                    <a:lstStyle/>
                    <a:p>
                      <a:r>
                        <a:rPr lang="en-GB" b="1" dirty="0" smtClean="0"/>
                        <a:t>Has a stable and well functioning</a:t>
                      </a:r>
                      <a:r>
                        <a:rPr lang="en-GB" b="1" baseline="0" dirty="0" smtClean="0"/>
                        <a:t> governance structure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Has been facing a number of governance challenges since</a:t>
                      </a:r>
                      <a:r>
                        <a:rPr lang="en-GB" b="1" baseline="0" dirty="0" smtClean="0"/>
                        <a:t> 2008</a:t>
                      </a:r>
                      <a:endParaRPr lang="en-GB" b="1" dirty="0"/>
                    </a:p>
                  </a:txBody>
                  <a:tcPr/>
                </a:tc>
              </a:tr>
              <a:tr h="12915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Has regular competitive</a:t>
                      </a:r>
                      <a:r>
                        <a:rPr lang="en-GB" baseline="0" dirty="0" smtClean="0"/>
                        <a:t> elections, with a </a:t>
                      </a:r>
                      <a:r>
                        <a:rPr lang="en-GB" dirty="0" smtClean="0"/>
                        <a:t>Management Committee of 9 members, each representing an electoral zone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Had an unstable Management Committee with regular</a:t>
                      </a:r>
                      <a:r>
                        <a:rPr lang="en-GB" baseline="0" dirty="0" smtClean="0"/>
                        <a:t> resignations.</a:t>
                      </a:r>
                      <a:r>
                        <a:rPr lang="en-GB" dirty="0" smtClean="0"/>
                        <a:t> Allegations of corruption. Vote of no confidence </a:t>
                      </a:r>
                      <a:r>
                        <a:rPr lang="en-GB" baseline="0" dirty="0" smtClean="0"/>
                        <a:t>in May 2012 </a:t>
                      </a:r>
                      <a:r>
                        <a:rPr lang="en-GB" dirty="0" smtClean="0"/>
                        <a:t>lead to dissolution of entire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Committee and appointment of Interim</a:t>
                      </a:r>
                      <a:r>
                        <a:rPr lang="en-GB" baseline="0" dirty="0" smtClean="0"/>
                        <a:t> Committee. All staff also dismissed</a:t>
                      </a:r>
                      <a:endParaRPr lang="en-GB" dirty="0" smtClean="0"/>
                    </a:p>
                  </a:txBody>
                  <a:tcPr/>
                </a:tc>
              </a:tr>
              <a:tr h="6548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All AGMs</a:t>
                      </a:r>
                      <a:r>
                        <a:rPr lang="en-GB" baseline="0" dirty="0" smtClean="0"/>
                        <a:t> and SGMs have reached quorum in the last 5 years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15 meetings (AGMs and SGMs) have failed quorum in the last 5 years</a:t>
                      </a:r>
                      <a:endParaRPr lang="en-GB" dirty="0"/>
                    </a:p>
                  </a:txBody>
                  <a:tcPr/>
                </a:tc>
              </a:tr>
              <a:tr h="807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Receives a number of </a:t>
                      </a:r>
                      <a:r>
                        <a:rPr lang="en-GB" baseline="0" dirty="0" smtClean="0"/>
                        <a:t>new membership applications every month, with increasing active membership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Has</a:t>
                      </a:r>
                      <a:r>
                        <a:rPr lang="en-GB" baseline="0" dirty="0" smtClean="0"/>
                        <a:t> not received any new membership applications in recent months, with declining active membership</a:t>
                      </a:r>
                      <a:endParaRPr lang="en-GB" dirty="0"/>
                    </a:p>
                  </a:txBody>
                  <a:tcPr/>
                </a:tc>
              </a:tr>
              <a:tr h="5289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Competitive payment rates to members with reliable payments made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Consistently low payment rates to members including failure to pay on time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4450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835546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endParaRPr lang="en-GB" sz="2000" b="1" dirty="0"/>
          </a:p>
          <a:p>
            <a:pPr>
              <a:lnSpc>
                <a:spcPct val="80000"/>
              </a:lnSpc>
            </a:pPr>
            <a:endParaRPr lang="en-GB" sz="2000" dirty="0" smtClean="0"/>
          </a:p>
          <a:p>
            <a:pPr>
              <a:lnSpc>
                <a:spcPct val="80000"/>
              </a:lnSpc>
            </a:pPr>
            <a:endParaRPr lang="en-GB" sz="2000" dirty="0" smtClean="0"/>
          </a:p>
          <a:p>
            <a:pPr>
              <a:lnSpc>
                <a:spcPct val="80000"/>
              </a:lnSpc>
            </a:pPr>
            <a:r>
              <a:rPr lang="en-GB" sz="2000" dirty="0" smtClean="0"/>
              <a:t>Village resource mapping 		Wealth ranking</a:t>
            </a:r>
          </a:p>
        </p:txBody>
      </p:sp>
      <p:pic>
        <p:nvPicPr>
          <p:cNvPr id="6" name="Picture 5" descr="C:\Documents and Settings\mchoudhury\My Documents\PhD\Data collection\Photos\Wamunyu\Kangethe B\Womens mapping\Ruth and Esther mapping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068960"/>
            <a:ext cx="374441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51520" y="1412776"/>
            <a:ext cx="849694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Research Methods</a:t>
            </a:r>
          </a:p>
          <a:p>
            <a:endParaRPr lang="en-GB" sz="1000" b="1" dirty="0" smtClean="0"/>
          </a:p>
          <a:p>
            <a:r>
              <a:rPr lang="en-GB" dirty="0" smtClean="0"/>
              <a:t>Village level: participatory methods</a:t>
            </a:r>
            <a:endParaRPr lang="en-GB" dirty="0"/>
          </a:p>
        </p:txBody>
      </p:sp>
      <p:pic>
        <p:nvPicPr>
          <p:cNvPr id="9" name="Picture 8" descr="C:\Documents and Settings\mchoudhury\My Documents\PhD\Data collection\Photos\Wamunyu\Kangethe B\Wealth ranking\Willy Masila village ranking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068960"/>
            <a:ext cx="388843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412776"/>
            <a:ext cx="79928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436096" y="2924944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Village trend lines</a:t>
            </a:r>
            <a:endParaRPr lang="en-GB" dirty="0"/>
          </a:p>
        </p:txBody>
      </p:sp>
      <p:pic>
        <p:nvPicPr>
          <p:cNvPr id="8" name="Picture 7" descr="C:\Documents and Settings\mchoudhury\My Documents\PhD\Data collection\Photos\Wamunyu\Kangethe B\Women's Trendlines\Women's trendline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645024"/>
            <a:ext cx="432048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:\Documents and Settings\mchoudhury\My Documents\PhD\Data collection\Photos\Masii\Kaingutu\Village matrix ranking\Kaingutu Village exercise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492896"/>
            <a:ext cx="396044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67544" y="1916832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Village resource scoring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4450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349750"/>
          </a:xfrm>
        </p:spPr>
        <p:txBody>
          <a:bodyPr/>
          <a:lstStyle/>
          <a:p>
            <a:pPr algn="ctr"/>
            <a:r>
              <a:rPr lang="en-GB" sz="2000" b="1" dirty="0">
                <a:solidFill>
                  <a:srgbClr val="3333CC"/>
                </a:solidFill>
              </a:rPr>
              <a:t>	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1556792"/>
            <a:ext cx="8424936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Preliminary findings</a:t>
            </a:r>
            <a:endParaRPr lang="en-GB" dirty="0" smtClean="0"/>
          </a:p>
          <a:p>
            <a:endParaRPr lang="en-GB" sz="1800" dirty="0" smtClean="0"/>
          </a:p>
          <a:p>
            <a:r>
              <a:rPr lang="en-GB" dirty="0" smtClean="0"/>
              <a:t>Not yet analysed the data fully – very early findings</a:t>
            </a:r>
          </a:p>
          <a:p>
            <a:endParaRPr lang="en-GB" sz="1800" dirty="0" smtClean="0"/>
          </a:p>
          <a:p>
            <a:r>
              <a:rPr lang="en-GB" u="sng" dirty="0" smtClean="0"/>
              <a:t>Village level findings</a:t>
            </a:r>
          </a:p>
          <a:p>
            <a:endParaRPr lang="en-GB" sz="1800" u="sng" dirty="0" smtClean="0"/>
          </a:p>
          <a:p>
            <a:r>
              <a:rPr lang="en-GB" dirty="0" smtClean="0"/>
              <a:t>Wealth ranking exercises in Village A identified 70% of villagers to be in the poorest category in 2007 </a:t>
            </a:r>
            <a:r>
              <a:rPr lang="en-GB" dirty="0" smtClean="0">
                <a:sym typeface="Wingdings" pitchFamily="2" charset="2"/>
              </a:rPr>
              <a:t> reduced to </a:t>
            </a:r>
            <a:r>
              <a:rPr lang="en-GB" dirty="0" smtClean="0"/>
              <a:t>38% in 2012. </a:t>
            </a:r>
          </a:p>
          <a:p>
            <a:endParaRPr lang="en-GB" sz="1800" dirty="0" smtClean="0"/>
          </a:p>
          <a:p>
            <a:r>
              <a:rPr lang="en-GB" dirty="0" smtClean="0"/>
              <a:t>In Village B a reverse trend was found – with 10% considered to be in the poorest category in 2007 </a:t>
            </a:r>
            <a:r>
              <a:rPr lang="en-GB" dirty="0" smtClean="0">
                <a:sym typeface="Wingdings" pitchFamily="2" charset="2"/>
              </a:rPr>
              <a:t> </a:t>
            </a:r>
            <a:r>
              <a:rPr lang="en-GB" dirty="0" smtClean="0"/>
              <a:t>increased to 60% in 2012. </a:t>
            </a:r>
          </a:p>
          <a:p>
            <a:endParaRPr lang="en-GB" dirty="0" smtClean="0"/>
          </a:p>
          <a:p>
            <a:r>
              <a:rPr lang="en-GB" dirty="0" smtClean="0"/>
              <a:t>In Village A, a greater level of equality was also found: 25% in the highest wealth category, 36% in the middle and 38% in the lowest. 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835546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endParaRPr lang="en-GB" sz="2000" b="1" dirty="0"/>
          </a:p>
          <a:p>
            <a:pPr>
              <a:lnSpc>
                <a:spcPct val="80000"/>
              </a:lnSpc>
            </a:pPr>
            <a:r>
              <a:rPr lang="en-GB" sz="2000" b="1" dirty="0">
                <a:solidFill>
                  <a:srgbClr val="3333CC"/>
                </a:solidFill>
              </a:rPr>
              <a:t>			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1484784"/>
            <a:ext cx="856895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0"/>
            <a:r>
              <a:rPr lang="en-GB" dirty="0" smtClean="0"/>
              <a:t>In Village A, one farmer explained why there were now fewer people than previously in the lowest wealth category:</a:t>
            </a:r>
          </a:p>
          <a:p>
            <a:pPr hangingPunct="0"/>
            <a:endParaRPr lang="en-GB" i="1" dirty="0" smtClean="0"/>
          </a:p>
          <a:p>
            <a:pPr hangingPunct="0"/>
            <a:r>
              <a:rPr lang="en-GB" i="1" dirty="0" smtClean="0"/>
              <a:t>‘People have been trained – agricultural training has meant </a:t>
            </a:r>
            <a:endParaRPr lang="en-GB" dirty="0" smtClean="0"/>
          </a:p>
          <a:p>
            <a:pPr hangingPunct="0"/>
            <a:r>
              <a:rPr lang="en-GB" i="1" dirty="0" smtClean="0"/>
              <a:t>that dairy farming, fruit farming has gone up. Technology has also </a:t>
            </a:r>
            <a:endParaRPr lang="en-GB" dirty="0" smtClean="0"/>
          </a:p>
          <a:p>
            <a:pPr hangingPunct="0"/>
            <a:r>
              <a:rPr lang="en-GB" i="1" dirty="0" smtClean="0"/>
              <a:t>advanced – through seminars we have learnt about different </a:t>
            </a:r>
            <a:endParaRPr lang="en-GB" dirty="0" smtClean="0"/>
          </a:p>
          <a:p>
            <a:pPr hangingPunct="0"/>
            <a:r>
              <a:rPr lang="en-GB" i="1" dirty="0" smtClean="0"/>
              <a:t>methods of farming.’ </a:t>
            </a:r>
          </a:p>
          <a:p>
            <a:pPr hangingPunct="0"/>
            <a:endParaRPr lang="en-GB" i="1" dirty="0" smtClean="0"/>
          </a:p>
          <a:p>
            <a:pPr hangingPunct="0"/>
            <a:r>
              <a:rPr lang="en-GB" dirty="0" smtClean="0"/>
              <a:t>Important role of co-operative in securing training by </a:t>
            </a:r>
            <a:r>
              <a:rPr lang="en-GB" i="1" dirty="0" smtClean="0"/>
              <a:t>other</a:t>
            </a:r>
            <a:r>
              <a:rPr lang="en-GB" dirty="0" smtClean="0"/>
              <a:t> service providers for both members and non-members </a:t>
            </a:r>
            <a:r>
              <a:rPr lang="en-GB" dirty="0" smtClean="0">
                <a:sym typeface="Wingdings" pitchFamily="2" charset="2"/>
              </a:rPr>
              <a:t> Co-operative A better able to negotiate and secure training in their membership area.</a:t>
            </a:r>
          </a:p>
          <a:p>
            <a:pPr hangingPunct="0"/>
            <a:endParaRPr lang="en-GB" dirty="0" smtClean="0">
              <a:sym typeface="Wingdings" pitchFamily="2" charset="2"/>
            </a:endParaRPr>
          </a:p>
          <a:p>
            <a:pPr hangingPunct="0"/>
            <a:r>
              <a:rPr lang="en-GB" dirty="0" smtClean="0">
                <a:sym typeface="Wingdings" pitchFamily="2" charset="2"/>
              </a:rPr>
              <a:t>Less exposure to training in Village B.</a:t>
            </a:r>
            <a:endParaRPr lang="en-GB" dirty="0" smtClean="0"/>
          </a:p>
          <a:p>
            <a:endParaRPr lang="en-GB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349750"/>
          </a:xfrm>
        </p:spPr>
        <p:txBody>
          <a:bodyPr/>
          <a:lstStyle/>
          <a:p>
            <a:pPr algn="ctr"/>
            <a:endParaRPr lang="en-GB" sz="2000" b="1" dirty="0"/>
          </a:p>
          <a:p>
            <a:pPr algn="ctr"/>
            <a:r>
              <a:rPr lang="en-GB" sz="2000" b="1" dirty="0">
                <a:solidFill>
                  <a:srgbClr val="3333CC"/>
                </a:solidFill>
              </a:rPr>
              <a:t>				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51520" y="1412776"/>
          <a:ext cx="8712968" cy="5445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08512"/>
                <a:gridCol w="4104456"/>
              </a:tblGrid>
              <a:tr h="373943">
                <a:tc>
                  <a:txBody>
                    <a:bodyPr/>
                    <a:lstStyle/>
                    <a:p>
                      <a:r>
                        <a:rPr lang="en-GB" dirty="0" smtClean="0"/>
                        <a:t>Co-operative 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Co-operative B</a:t>
                      </a:r>
                      <a:endParaRPr lang="en-GB" dirty="0"/>
                    </a:p>
                  </a:txBody>
                  <a:tcPr/>
                </a:tc>
              </a:tr>
              <a:tr h="1475282">
                <a:tc>
                  <a:txBody>
                    <a:bodyPr/>
                    <a:lstStyle/>
                    <a:p>
                      <a:r>
                        <a:rPr lang="en-GB" dirty="0" smtClean="0"/>
                        <a:t>Close working relationships with main</a:t>
                      </a:r>
                      <a:r>
                        <a:rPr lang="en-GB" baseline="0" dirty="0" smtClean="0"/>
                        <a:t> training providers (Ministry of Livestock, Ministry of Agriculture, private suppliers)  </a:t>
                      </a:r>
                      <a:r>
                        <a:rPr lang="en-GB" baseline="0" dirty="0" smtClean="0">
                          <a:sym typeface="Wingdings" pitchFamily="2" charset="2"/>
                        </a:rPr>
                        <a:t> contribute to training organised by the co-operative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Has good working relationship</a:t>
                      </a:r>
                      <a:r>
                        <a:rPr lang="en-GB" baseline="0" dirty="0" smtClean="0"/>
                        <a:t> with Ministry of livestock only</a:t>
                      </a:r>
                      <a:endParaRPr lang="en-GB" dirty="0"/>
                    </a:p>
                  </a:txBody>
                  <a:tcPr/>
                </a:tc>
              </a:tr>
              <a:tr h="922051"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Village A familiar with training providers and confident to approach and demand training from them on their own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Perception of villagers that training providers are </a:t>
                      </a:r>
                      <a:r>
                        <a:rPr lang="en-GB" baseline="0" dirty="0" smtClean="0"/>
                        <a:t>unapproachable</a:t>
                      </a:r>
                      <a:endParaRPr lang="en-GB" dirty="0"/>
                    </a:p>
                  </a:txBody>
                  <a:tcPr/>
                </a:tc>
              </a:tr>
              <a:tr h="11986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Successfully mobilised groups in the village (VSLAs), which were demanding their own training from the Ministries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Lack of confidence in the co-operative meant that members were not keen to participate in co-operative based activities</a:t>
                      </a:r>
                      <a:endParaRPr lang="en-GB" dirty="0"/>
                    </a:p>
                  </a:txBody>
                  <a:tcPr/>
                </a:tc>
              </a:tr>
              <a:tr h="1475282">
                <a:tc>
                  <a:txBody>
                    <a:bodyPr/>
                    <a:lstStyle/>
                    <a:p>
                      <a:r>
                        <a:rPr lang="en-GB" dirty="0" smtClean="0"/>
                        <a:t>Committee representative for the area actively</a:t>
                      </a:r>
                      <a:r>
                        <a:rPr lang="en-GB" baseline="0" dirty="0" smtClean="0"/>
                        <a:t> organising farmer-to-farmer training, and notifying members and non-members of trainings to be held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Interim Committee members do not represent any specific area. The 2 previous committee r</a:t>
                      </a:r>
                      <a:r>
                        <a:rPr lang="en-GB" baseline="0" dirty="0" smtClean="0"/>
                        <a:t>epresentatives for Village B resigned after short periods in office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528" y="1412776"/>
            <a:ext cx="8248650" cy="4906984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GB" sz="1200" b="1" dirty="0">
                <a:solidFill>
                  <a:srgbClr val="3333CC"/>
                </a:solidFill>
              </a:rPr>
              <a:t>		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412776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dirty="0" smtClean="0"/>
              <a:t> 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51520" y="1810792"/>
          <a:ext cx="8640960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4320480"/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 smtClean="0"/>
                        <a:t>Village 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Village B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200% increase in the number of homesteads with women generating an income since 2007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100% increase in the number of homesteads with women generating an income since 2007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300% increased fruit production since 2007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35% increased fruit production since 2007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100 increase in poultry ownership since 2007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 change in poultry ownership since 2007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37% of homesteads</a:t>
                      </a:r>
                      <a:r>
                        <a:rPr lang="en-GB" baseline="0" dirty="0" smtClean="0"/>
                        <a:t> use fuel efficient stoves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2.5% of homesteads</a:t>
                      </a:r>
                      <a:r>
                        <a:rPr lang="en-GB" baseline="0" dirty="0" smtClean="0"/>
                        <a:t> use fuel efficient stoves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Sustainability Research Institute</a:t>
            </a:r>
            <a:br>
              <a:rPr lang="en-GB" dirty="0" smtClean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528" y="1556792"/>
            <a:ext cx="8248650" cy="4824536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endParaRPr lang="en-GB" sz="2000" b="1" dirty="0"/>
          </a:p>
          <a:p>
            <a:pPr>
              <a:lnSpc>
                <a:spcPct val="80000"/>
              </a:lnSpc>
            </a:pPr>
            <a:r>
              <a:rPr lang="en-GB" sz="2000" b="1" dirty="0">
                <a:solidFill>
                  <a:srgbClr val="3333CC"/>
                </a:solidFill>
              </a:rPr>
              <a:t>				</a:t>
            </a:r>
            <a:endParaRPr lang="en-GB" sz="2000" b="1" dirty="0" smtClean="0">
              <a:solidFill>
                <a:srgbClr val="3333CC"/>
              </a:solidFill>
            </a:endParaRPr>
          </a:p>
          <a:p>
            <a:pPr>
              <a:lnSpc>
                <a:spcPct val="80000"/>
              </a:lnSpc>
            </a:pPr>
            <a:endParaRPr lang="en-GB" sz="2000" b="1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484784"/>
            <a:ext cx="84249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 smtClean="0"/>
              <a:t>Dairy cow ownership</a:t>
            </a:r>
          </a:p>
          <a:p>
            <a:endParaRPr lang="en-GB" dirty="0" smtClean="0"/>
          </a:p>
          <a:p>
            <a:r>
              <a:rPr lang="en-GB" dirty="0" smtClean="0"/>
              <a:t>Since 2007 dairy cow numbers changed significantly in both villages:</a:t>
            </a:r>
          </a:p>
          <a:p>
            <a:endParaRPr lang="en-GB" dirty="0" smtClean="0"/>
          </a:p>
          <a:p>
            <a:r>
              <a:rPr lang="en-GB" dirty="0" smtClean="0"/>
              <a:t>Village A </a:t>
            </a:r>
            <a:r>
              <a:rPr lang="en-GB" dirty="0" smtClean="0">
                <a:sym typeface="Wingdings" pitchFamily="2" charset="2"/>
              </a:rPr>
              <a:t> dairy cow ownership </a:t>
            </a:r>
            <a:r>
              <a:rPr lang="en-GB" i="1" dirty="0" smtClean="0">
                <a:sym typeface="Wingdings" pitchFamily="2" charset="2"/>
              </a:rPr>
              <a:t>increased</a:t>
            </a:r>
            <a:r>
              <a:rPr lang="en-GB" dirty="0" smtClean="0">
                <a:sym typeface="Wingdings" pitchFamily="2" charset="2"/>
              </a:rPr>
              <a:t> by 400%</a:t>
            </a:r>
          </a:p>
          <a:p>
            <a:r>
              <a:rPr lang="en-GB" dirty="0" smtClean="0">
                <a:sym typeface="Wingdings" pitchFamily="2" charset="2"/>
              </a:rPr>
              <a:t>Village B  dairy cow ownership </a:t>
            </a:r>
            <a:r>
              <a:rPr lang="en-GB" i="1" dirty="0" smtClean="0">
                <a:sym typeface="Wingdings" pitchFamily="2" charset="2"/>
              </a:rPr>
              <a:t>decreased</a:t>
            </a:r>
            <a:r>
              <a:rPr lang="en-GB" dirty="0" smtClean="0">
                <a:sym typeface="Wingdings" pitchFamily="2" charset="2"/>
              </a:rPr>
              <a:t> by 50%</a:t>
            </a:r>
          </a:p>
          <a:p>
            <a:endParaRPr lang="en-GB" dirty="0" smtClean="0">
              <a:sym typeface="Wingdings" pitchFamily="2" charset="2"/>
            </a:endParaRPr>
          </a:p>
          <a:p>
            <a:r>
              <a:rPr lang="en-GB" dirty="0" smtClean="0"/>
              <a:t>Farmers in Village A explained how the co-operative had shown villagers the potential to earn a regular income from dairy farming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9400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School of Earth and Environment</a:t>
            </a:r>
            <a:br>
              <a:rPr lang="en-GB"/>
            </a:br>
            <a:r>
              <a:rPr lang="en-GB" sz="1200"/>
              <a:t>Faculty of Environment</a:t>
            </a:r>
            <a:endParaRPr lang="en-US" sz="120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349750"/>
          </a:xfrm>
        </p:spPr>
        <p:txBody>
          <a:bodyPr/>
          <a:lstStyle/>
          <a:p>
            <a:pPr algn="ctr"/>
            <a:endParaRPr lang="en-GB" sz="2000" b="1" dirty="0"/>
          </a:p>
          <a:p>
            <a:pPr algn="ctr"/>
            <a:r>
              <a:rPr lang="en-GB" sz="2000" b="1" dirty="0">
                <a:solidFill>
                  <a:srgbClr val="3333CC"/>
                </a:solidFill>
              </a:rPr>
              <a:t>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1772816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484784"/>
            <a:ext cx="856895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Co-operative member-specific benefits</a:t>
            </a:r>
          </a:p>
          <a:p>
            <a:endParaRPr lang="en-GB" sz="1800" dirty="0" smtClean="0"/>
          </a:p>
          <a:p>
            <a:r>
              <a:rPr lang="en-GB" dirty="0" smtClean="0"/>
              <a:t>Better </a:t>
            </a:r>
            <a:r>
              <a:rPr lang="en-GB" i="1" dirty="0" smtClean="0"/>
              <a:t>dairy farming practices </a:t>
            </a:r>
            <a:r>
              <a:rPr lang="en-GB" dirty="0" smtClean="0"/>
              <a:t>found amongst members in Village A as a result of:</a:t>
            </a:r>
          </a:p>
          <a:p>
            <a:pPr lvl="2">
              <a:buFont typeface="Arial" pitchFamily="34" charset="0"/>
              <a:buChar char="•"/>
            </a:pPr>
            <a:r>
              <a:rPr lang="en-GB" dirty="0" smtClean="0"/>
              <a:t> Better access to training and knowledge on dairy farming</a:t>
            </a:r>
          </a:p>
          <a:p>
            <a:pPr lvl="2">
              <a:buFont typeface="Arial" pitchFamily="34" charset="0"/>
              <a:buChar char="•"/>
            </a:pPr>
            <a:r>
              <a:rPr lang="en-GB" dirty="0" smtClean="0"/>
              <a:t> Access to credit in co-operative farm inputs store	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95536" y="3933056"/>
          <a:ext cx="8568952" cy="256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4476"/>
                <a:gridCol w="4284476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Village 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Village B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50% average increase in member milk production since 2007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25% average increase in member milk production since 2007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Longer period of milk production throughout the</a:t>
                      </a:r>
                      <a:r>
                        <a:rPr lang="en-GB" baseline="0" dirty="0" smtClean="0"/>
                        <a:t> year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Lower number of months a year when cow is milked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Lower</a:t>
                      </a:r>
                      <a:r>
                        <a:rPr lang="en-GB" baseline="0" dirty="0" smtClean="0"/>
                        <a:t> losses of cows amongst members in 2009 drought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High</a:t>
                      </a:r>
                      <a:r>
                        <a:rPr lang="en-GB" baseline="0" dirty="0" smtClean="0"/>
                        <a:t> levels of cow deaths amongst both members and non-members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349750"/>
          </a:xfrm>
        </p:spPr>
        <p:txBody>
          <a:bodyPr/>
          <a:lstStyle/>
          <a:p>
            <a:pPr algn="ctr"/>
            <a:endParaRPr lang="en-GB" sz="2000" b="1" dirty="0"/>
          </a:p>
          <a:p>
            <a:pPr algn="ctr"/>
            <a:r>
              <a:rPr lang="en-GB" sz="2000" b="1" dirty="0">
                <a:solidFill>
                  <a:srgbClr val="3333CC"/>
                </a:solidFill>
              </a:rPr>
              <a:t>		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1772816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1628800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Income benefits</a:t>
            </a:r>
          </a:p>
          <a:p>
            <a:endParaRPr lang="en-GB" b="1" dirty="0" smtClean="0"/>
          </a:p>
          <a:p>
            <a:r>
              <a:rPr lang="en-GB" dirty="0" smtClean="0"/>
              <a:t>Co-operative A pays a higher price per litre of milk on average than Co-operative B.</a:t>
            </a:r>
          </a:p>
          <a:p>
            <a:endParaRPr lang="en-GB" dirty="0" smtClean="0"/>
          </a:p>
          <a:p>
            <a:r>
              <a:rPr lang="en-GB" dirty="0" smtClean="0"/>
              <a:t>Co-operative A pays higher dividend payments against shares than Co-operative B.</a:t>
            </a:r>
          </a:p>
          <a:p>
            <a:endParaRPr lang="en-GB" dirty="0" smtClean="0"/>
          </a:p>
          <a:p>
            <a:r>
              <a:rPr lang="en-GB" dirty="0" smtClean="0"/>
              <a:t>Co-operative A consistently pays advances to members on request; Co-operative B has not always been able to pay advances.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349750"/>
          </a:xfrm>
        </p:spPr>
        <p:txBody>
          <a:bodyPr/>
          <a:lstStyle/>
          <a:p>
            <a:pPr algn="ctr"/>
            <a:endParaRPr lang="en-GB" sz="2000" b="1" dirty="0"/>
          </a:p>
          <a:p>
            <a:pPr algn="ctr"/>
            <a:r>
              <a:rPr lang="en-GB" sz="2000" b="1" dirty="0">
                <a:solidFill>
                  <a:srgbClr val="3333CC"/>
                </a:solidFill>
              </a:rPr>
              <a:t>		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1772816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1556792"/>
            <a:ext cx="8964488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Conclusion</a:t>
            </a:r>
          </a:p>
          <a:p>
            <a:endParaRPr lang="en-GB" sz="1800" b="1" dirty="0" smtClean="0"/>
          </a:p>
          <a:p>
            <a:r>
              <a:rPr lang="en-GB" dirty="0" smtClean="0"/>
              <a:t>Co-operatives are clearly important players in rural poverty reduction.</a:t>
            </a:r>
          </a:p>
          <a:p>
            <a:endParaRPr lang="en-GB" sz="1800" dirty="0" smtClean="0"/>
          </a:p>
          <a:p>
            <a:r>
              <a:rPr lang="en-GB" dirty="0" smtClean="0"/>
              <a:t>They should not be seen as </a:t>
            </a:r>
            <a:r>
              <a:rPr lang="en-GB" i="1" dirty="0" smtClean="0"/>
              <a:t>vehicles</a:t>
            </a:r>
            <a:r>
              <a:rPr lang="en-GB" dirty="0" smtClean="0"/>
              <a:t> for poverty reduction, but understood as emerging from the institution of co-operation with their own set of values and principles.</a:t>
            </a:r>
          </a:p>
          <a:p>
            <a:endParaRPr lang="en-GB" sz="1800" dirty="0" smtClean="0"/>
          </a:p>
          <a:p>
            <a:r>
              <a:rPr lang="en-GB" dirty="0" smtClean="0"/>
              <a:t>Their </a:t>
            </a:r>
            <a:r>
              <a:rPr lang="en-GB" i="1" dirty="0" smtClean="0"/>
              <a:t>institutional form </a:t>
            </a:r>
            <a:r>
              <a:rPr lang="en-GB" dirty="0" smtClean="0"/>
              <a:t>should be recognised and worked with to more effectively impact poverty outcomes </a:t>
            </a:r>
            <a:r>
              <a:rPr lang="en-GB" dirty="0" smtClean="0">
                <a:sym typeface="Wingdings" pitchFamily="2" charset="2"/>
              </a:rPr>
              <a:t> the importance of good co-operative governance.</a:t>
            </a:r>
            <a:endParaRPr lang="en-GB" dirty="0" smtClean="0"/>
          </a:p>
          <a:p>
            <a:endParaRPr lang="en-GB" sz="1800" dirty="0" smtClean="0"/>
          </a:p>
          <a:p>
            <a:r>
              <a:rPr lang="en-GB" dirty="0" smtClean="0"/>
              <a:t>Preliminary findings validate the pathway from good co-operative governance to poverty reduction.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349750"/>
          </a:xfrm>
        </p:spPr>
        <p:txBody>
          <a:bodyPr/>
          <a:lstStyle/>
          <a:p>
            <a:pPr algn="ctr"/>
            <a:endParaRPr lang="en-GB" sz="2000" b="1" dirty="0"/>
          </a:p>
          <a:p>
            <a:pPr algn="ctr"/>
            <a:r>
              <a:rPr lang="en-GB" sz="2000" b="1" dirty="0">
                <a:solidFill>
                  <a:srgbClr val="3333CC"/>
                </a:solidFill>
              </a:rPr>
              <a:t>		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1772816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1556792"/>
            <a:ext cx="8820472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Policy Implications for partners working with co-operatives </a:t>
            </a:r>
          </a:p>
          <a:p>
            <a:endParaRPr lang="en-GB" sz="1800" dirty="0" smtClean="0"/>
          </a:p>
          <a:p>
            <a:r>
              <a:rPr lang="en-GB" dirty="0" smtClean="0"/>
              <a:t>Partners should recognise the distinctive co-operative institutional form and the governance structure at its centre.</a:t>
            </a:r>
          </a:p>
          <a:p>
            <a:endParaRPr lang="en-GB" sz="1800" dirty="0" smtClean="0"/>
          </a:p>
          <a:p>
            <a:r>
              <a:rPr lang="en-GB" dirty="0" smtClean="0"/>
              <a:t>This means respecting their autonomy, independence and decision-making processes </a:t>
            </a:r>
            <a:r>
              <a:rPr lang="en-GB" dirty="0" smtClean="0">
                <a:sym typeface="Wingdings" pitchFamily="2" charset="2"/>
              </a:rPr>
              <a:t> co-operatives are there to serve member needs, and meet member priorities.</a:t>
            </a:r>
          </a:p>
          <a:p>
            <a:endParaRPr lang="en-GB" sz="1800" dirty="0" smtClean="0">
              <a:sym typeface="Wingdings" pitchFamily="2" charset="2"/>
            </a:endParaRPr>
          </a:p>
          <a:p>
            <a:r>
              <a:rPr lang="en-GB" dirty="0" smtClean="0"/>
              <a:t>Partners can easily undermine co-operative governance by imposing their own priorities.</a:t>
            </a:r>
          </a:p>
          <a:p>
            <a:endParaRPr lang="en-GB" sz="1800" dirty="0" smtClean="0"/>
          </a:p>
          <a:p>
            <a:r>
              <a:rPr lang="en-GB" dirty="0" smtClean="0"/>
              <a:t>Strengthening co-operative governance will help the co-operative to more effectively reduce poverty.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of Earth and Environment</a:t>
            </a:r>
            <a:br>
              <a:rPr lang="en-GB" dirty="0"/>
            </a:br>
            <a:r>
              <a:rPr lang="en-GB" sz="1200" dirty="0" smtClean="0"/>
              <a:t> Sustainability Research Institute</a:t>
            </a:r>
            <a:endParaRPr lang="en-US" sz="1200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5600" y="1665288"/>
            <a:ext cx="8248650" cy="4349750"/>
          </a:xfrm>
        </p:spPr>
        <p:txBody>
          <a:bodyPr/>
          <a:lstStyle/>
          <a:p>
            <a:pPr algn="ctr"/>
            <a:endParaRPr lang="en-GB" sz="2000" b="1" dirty="0"/>
          </a:p>
          <a:p>
            <a:pPr algn="ctr"/>
            <a:r>
              <a:rPr lang="en-GB" sz="2000" b="1" dirty="0">
                <a:solidFill>
                  <a:srgbClr val="3333CC"/>
                </a:solidFill>
              </a:rPr>
              <a:t>		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1772816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1772816"/>
            <a:ext cx="882047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Policy Implications for national co-operative movements</a:t>
            </a:r>
          </a:p>
          <a:p>
            <a:endParaRPr lang="en-GB" sz="1800" dirty="0" smtClean="0"/>
          </a:p>
          <a:p>
            <a:r>
              <a:rPr lang="en-GB" dirty="0" smtClean="0"/>
              <a:t>National policies often support co-operatives as enterprises and their role in the national economy.</a:t>
            </a:r>
          </a:p>
          <a:p>
            <a:endParaRPr lang="en-GB" dirty="0" smtClean="0"/>
          </a:p>
          <a:p>
            <a:r>
              <a:rPr lang="en-GB" dirty="0" smtClean="0"/>
              <a:t>Policies should also recognise the important role of co-operatives in mobilising people and allowing them to demand and receive services from others.</a:t>
            </a:r>
          </a:p>
          <a:p>
            <a:endParaRPr lang="en-GB" dirty="0" smtClean="0"/>
          </a:p>
          <a:p>
            <a:r>
              <a:rPr lang="en-GB" dirty="0" smtClean="0"/>
              <a:t>The role of co-operatives in allowing people to define and direct their own development.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iversity of Leeds">
  <a:themeElements>
    <a:clrScheme name="University of Leeds 1">
      <a:dk1>
        <a:srgbClr val="000005"/>
      </a:dk1>
      <a:lt1>
        <a:srgbClr val="FFFFFF"/>
      </a:lt1>
      <a:dk2>
        <a:srgbClr val="FFFFFF"/>
      </a:dk2>
      <a:lt2>
        <a:srgbClr val="808080"/>
      </a:lt2>
      <a:accent1>
        <a:srgbClr val="00502F"/>
      </a:accent1>
      <a:accent2>
        <a:srgbClr val="C41230"/>
      </a:accent2>
      <a:accent3>
        <a:srgbClr val="FFFFFF"/>
      </a:accent3>
      <a:accent4>
        <a:srgbClr val="000003"/>
      </a:accent4>
      <a:accent5>
        <a:srgbClr val="AAB3AD"/>
      </a:accent5>
      <a:accent6>
        <a:srgbClr val="B10F2A"/>
      </a:accent6>
      <a:hlink>
        <a:srgbClr val="E9E2D3"/>
      </a:hlink>
      <a:folHlink>
        <a:srgbClr val="99CC00"/>
      </a:folHlink>
    </a:clrScheme>
    <a:fontScheme name="University of Leed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University of Leeds 1">
        <a:dk1>
          <a:srgbClr val="000005"/>
        </a:dk1>
        <a:lt1>
          <a:srgbClr val="FFFFFF"/>
        </a:lt1>
        <a:dk2>
          <a:srgbClr val="FFFFFF"/>
        </a:dk2>
        <a:lt2>
          <a:srgbClr val="808080"/>
        </a:lt2>
        <a:accent1>
          <a:srgbClr val="00502F"/>
        </a:accent1>
        <a:accent2>
          <a:srgbClr val="C41230"/>
        </a:accent2>
        <a:accent3>
          <a:srgbClr val="FFFFFF"/>
        </a:accent3>
        <a:accent4>
          <a:srgbClr val="000003"/>
        </a:accent4>
        <a:accent5>
          <a:srgbClr val="AAB3AD"/>
        </a:accent5>
        <a:accent6>
          <a:srgbClr val="B10F2A"/>
        </a:accent6>
        <a:hlink>
          <a:srgbClr val="E9E2D3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4552</TotalTime>
  <Words>1383</Words>
  <Application>Microsoft Office PowerPoint</Application>
  <PresentationFormat>On-screen Show (4:3)</PresentationFormat>
  <Paragraphs>281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University of Leeds</vt:lpstr>
      <vt:lpstr>School of Earth and Environment Sustainability Research Institute</vt:lpstr>
      <vt:lpstr>School of Earth and Environment  Sustainability Research Institute</vt:lpstr>
      <vt:lpstr>School of Earth and Environment  Sustainability Research Institute</vt:lpstr>
      <vt:lpstr>School of Earth and Environment  Sustainability Research Institute</vt:lpstr>
      <vt:lpstr>School of Earth and Environment  Sustainability Research Institute</vt:lpstr>
      <vt:lpstr>Slide 6</vt:lpstr>
      <vt:lpstr>School of Earth and Environment  Sustainability Research Institute</vt:lpstr>
      <vt:lpstr>School of Earth and Environment  Sustainability Research Institute</vt:lpstr>
      <vt:lpstr>School of Earth and Environment  Sustainability Research Institute</vt:lpstr>
      <vt:lpstr>School of Earth and Environment  Sustainability Research Institute</vt:lpstr>
      <vt:lpstr>School of Earth and Environment  Sustainability Research Institute</vt:lpstr>
      <vt:lpstr>School of Earth and Environment  Sustainability Research Institute</vt:lpstr>
      <vt:lpstr>School of Earth and Environment  Sustainability Research Institute</vt:lpstr>
      <vt:lpstr>School of Earth and Environment  Sustainability Research Institute</vt:lpstr>
      <vt:lpstr>Sustainability Research Institute  Sustainability Research Institute</vt:lpstr>
      <vt:lpstr>School of Earth and Environment Faculty of Environment</vt:lpstr>
      <vt:lpstr>School of Earth and Environment  Sustainability Research Institute</vt:lpstr>
      <vt:lpstr>School of Earth and Environment  Sustainability Research Institute</vt:lpstr>
      <vt:lpstr>School of Earth and Environment  Sustainability Research Institute</vt:lpstr>
      <vt:lpstr>School of Earth and Environment  Sustainability Research Institute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Lesnianski</dc:creator>
  <cp:lastModifiedBy>SFDC</cp:lastModifiedBy>
  <cp:revision>319</cp:revision>
  <dcterms:created xsi:type="dcterms:W3CDTF">1601-01-01T00:00:00Z</dcterms:created>
  <dcterms:modified xsi:type="dcterms:W3CDTF">2012-11-02T14:56:02Z</dcterms:modified>
</cp:coreProperties>
</file>