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8" r:id="rId6"/>
    <p:sldId id="266" r:id="rId7"/>
    <p:sldId id="260" r:id="rId8"/>
    <p:sldId id="261" r:id="rId9"/>
    <p:sldId id="267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824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C0C6D2-FD5A-4EC6-AAD7-2BE3A0EFB2F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F05CE93-4449-4CDD-ADB5-69A34DA2DDBD}">
      <dgm:prSet phldrT="[Text]"/>
      <dgm:spPr>
        <a:solidFill>
          <a:schemeClr val="accent6"/>
        </a:solidFill>
      </dgm:spPr>
      <dgm:t>
        <a:bodyPr/>
        <a:lstStyle/>
        <a:p>
          <a:r>
            <a:rPr lang="en-GB" dirty="0" smtClean="0"/>
            <a:t>ATD Fourth World, Lewisham</a:t>
          </a:r>
          <a:endParaRPr lang="en-GB" dirty="0"/>
        </a:p>
      </dgm:t>
    </dgm:pt>
    <dgm:pt modelId="{F416A85E-26FE-4A78-8610-59D168962ED8}" type="parTrans" cxnId="{438A1196-2F8F-44B4-A19B-B0E209D1A574}">
      <dgm:prSet/>
      <dgm:spPr/>
      <dgm:t>
        <a:bodyPr/>
        <a:lstStyle/>
        <a:p>
          <a:endParaRPr lang="en-GB"/>
        </a:p>
      </dgm:t>
    </dgm:pt>
    <dgm:pt modelId="{A6BCF856-DBF9-473A-B060-B8327BE16396}" type="sibTrans" cxnId="{438A1196-2F8F-44B4-A19B-B0E209D1A574}">
      <dgm:prSet/>
      <dgm:spPr/>
      <dgm:t>
        <a:bodyPr/>
        <a:lstStyle/>
        <a:p>
          <a:endParaRPr lang="en-GB"/>
        </a:p>
      </dgm:t>
    </dgm:pt>
    <dgm:pt modelId="{B775FECF-5439-428D-B719-C4857EF1A226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GB" dirty="0" err="1" smtClean="0"/>
            <a:t>Osmani</a:t>
          </a:r>
          <a:r>
            <a:rPr lang="en-GB" dirty="0" smtClean="0"/>
            <a:t> Trust, Tower Hamlets</a:t>
          </a:r>
          <a:endParaRPr lang="en-GB" dirty="0"/>
        </a:p>
      </dgm:t>
    </dgm:pt>
    <dgm:pt modelId="{2A0E0E96-7B95-49E9-A104-968FDD31161E}" type="parTrans" cxnId="{9AC17F1B-C1C4-41BA-8A4C-62278A814AA8}">
      <dgm:prSet/>
      <dgm:spPr/>
      <dgm:t>
        <a:bodyPr/>
        <a:lstStyle/>
        <a:p>
          <a:endParaRPr lang="en-GB"/>
        </a:p>
      </dgm:t>
    </dgm:pt>
    <dgm:pt modelId="{45F7A0D9-7826-455C-9E48-75512F248DFA}" type="sibTrans" cxnId="{9AC17F1B-C1C4-41BA-8A4C-62278A814AA8}">
      <dgm:prSet/>
      <dgm:spPr/>
      <dgm:t>
        <a:bodyPr/>
        <a:lstStyle/>
        <a:p>
          <a:endParaRPr lang="en-GB"/>
        </a:p>
      </dgm:t>
    </dgm:pt>
    <dgm:pt modelId="{35A239F2-C009-4BA7-836B-2E1D9A330F96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dirty="0" smtClean="0"/>
            <a:t>London Citizens, Hackney</a:t>
          </a:r>
          <a:endParaRPr lang="en-GB" dirty="0"/>
        </a:p>
      </dgm:t>
    </dgm:pt>
    <dgm:pt modelId="{71EAC50B-002E-4187-88CF-9875241D1DE2}" type="parTrans" cxnId="{E3331CFB-8594-4197-AC49-26F400E213C9}">
      <dgm:prSet/>
      <dgm:spPr/>
      <dgm:t>
        <a:bodyPr/>
        <a:lstStyle/>
        <a:p>
          <a:endParaRPr lang="en-GB"/>
        </a:p>
      </dgm:t>
    </dgm:pt>
    <dgm:pt modelId="{E6F2D503-FC2A-4EE8-99C6-98DD836F091A}" type="sibTrans" cxnId="{E3331CFB-8594-4197-AC49-26F400E213C9}">
      <dgm:prSet/>
      <dgm:spPr/>
      <dgm:t>
        <a:bodyPr/>
        <a:lstStyle/>
        <a:p>
          <a:endParaRPr lang="en-GB"/>
        </a:p>
      </dgm:t>
    </dgm:pt>
    <dgm:pt modelId="{C4840BFF-5DE3-45FC-956C-1AE6BEE940A2}" type="pres">
      <dgm:prSet presAssocID="{0EC0C6D2-FD5A-4EC6-AAD7-2BE3A0EFB2F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7603C94-2E8F-493F-91FD-8592B64770C3}" type="pres">
      <dgm:prSet presAssocID="{FF05CE93-4449-4CDD-ADB5-69A34DA2DDB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4BDB5D9-857D-4AB8-AA94-B3BDFB0D59B9}" type="pres">
      <dgm:prSet presAssocID="{A6BCF856-DBF9-473A-B060-B8327BE16396}" presName="sibTrans" presStyleCnt="0"/>
      <dgm:spPr/>
    </dgm:pt>
    <dgm:pt modelId="{8D4F044D-8099-456C-BB6D-43A60614B575}" type="pres">
      <dgm:prSet presAssocID="{B775FECF-5439-428D-B719-C4857EF1A22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2B91F20-425D-45C1-8472-A485FC907B7A}" type="pres">
      <dgm:prSet presAssocID="{45F7A0D9-7826-455C-9E48-75512F248DFA}" presName="sibTrans" presStyleCnt="0"/>
      <dgm:spPr/>
    </dgm:pt>
    <dgm:pt modelId="{ADB58C51-8DCF-4336-A079-E83EDBED1389}" type="pres">
      <dgm:prSet presAssocID="{35A239F2-C009-4BA7-836B-2E1D9A330F9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3331CFB-8594-4197-AC49-26F400E213C9}" srcId="{0EC0C6D2-FD5A-4EC6-AAD7-2BE3A0EFB2F6}" destId="{35A239F2-C009-4BA7-836B-2E1D9A330F96}" srcOrd="2" destOrd="0" parTransId="{71EAC50B-002E-4187-88CF-9875241D1DE2}" sibTransId="{E6F2D503-FC2A-4EE8-99C6-98DD836F091A}"/>
    <dgm:cxn modelId="{438A1196-2F8F-44B4-A19B-B0E209D1A574}" srcId="{0EC0C6D2-FD5A-4EC6-AAD7-2BE3A0EFB2F6}" destId="{FF05CE93-4449-4CDD-ADB5-69A34DA2DDBD}" srcOrd="0" destOrd="0" parTransId="{F416A85E-26FE-4A78-8610-59D168962ED8}" sibTransId="{A6BCF856-DBF9-473A-B060-B8327BE16396}"/>
    <dgm:cxn modelId="{9AC17F1B-C1C4-41BA-8A4C-62278A814AA8}" srcId="{0EC0C6D2-FD5A-4EC6-AAD7-2BE3A0EFB2F6}" destId="{B775FECF-5439-428D-B719-C4857EF1A226}" srcOrd="1" destOrd="0" parTransId="{2A0E0E96-7B95-49E9-A104-968FDD31161E}" sibTransId="{45F7A0D9-7826-455C-9E48-75512F248DFA}"/>
    <dgm:cxn modelId="{D05EBD37-348D-4E83-B60F-EBD0DE345681}" type="presOf" srcId="{B775FECF-5439-428D-B719-C4857EF1A226}" destId="{8D4F044D-8099-456C-BB6D-43A60614B575}" srcOrd="0" destOrd="0" presId="urn:microsoft.com/office/officeart/2005/8/layout/default"/>
    <dgm:cxn modelId="{74F20EC0-3B03-4E55-A454-CE32A1FD3090}" type="presOf" srcId="{FF05CE93-4449-4CDD-ADB5-69A34DA2DDBD}" destId="{67603C94-2E8F-493F-91FD-8592B64770C3}" srcOrd="0" destOrd="0" presId="urn:microsoft.com/office/officeart/2005/8/layout/default"/>
    <dgm:cxn modelId="{78929B72-5DB6-4114-AEA6-417EEB8D5A31}" type="presOf" srcId="{0EC0C6D2-FD5A-4EC6-AAD7-2BE3A0EFB2F6}" destId="{C4840BFF-5DE3-45FC-956C-1AE6BEE940A2}" srcOrd="0" destOrd="0" presId="urn:microsoft.com/office/officeart/2005/8/layout/default"/>
    <dgm:cxn modelId="{50C9D7A0-95C9-4669-9ECB-32E19DEA08BC}" type="presOf" srcId="{35A239F2-C009-4BA7-836B-2E1D9A330F96}" destId="{ADB58C51-8DCF-4336-A079-E83EDBED1389}" srcOrd="0" destOrd="0" presId="urn:microsoft.com/office/officeart/2005/8/layout/default"/>
    <dgm:cxn modelId="{756DB570-FB13-48B6-AB0C-B3B897B89542}" type="presParOf" srcId="{C4840BFF-5DE3-45FC-956C-1AE6BEE940A2}" destId="{67603C94-2E8F-493F-91FD-8592B64770C3}" srcOrd="0" destOrd="0" presId="urn:microsoft.com/office/officeart/2005/8/layout/default"/>
    <dgm:cxn modelId="{82DF5C93-ADC3-4297-AB2E-082AE9B9AB27}" type="presParOf" srcId="{C4840BFF-5DE3-45FC-956C-1AE6BEE940A2}" destId="{24BDB5D9-857D-4AB8-AA94-B3BDFB0D59B9}" srcOrd="1" destOrd="0" presId="urn:microsoft.com/office/officeart/2005/8/layout/default"/>
    <dgm:cxn modelId="{1D047D52-DB86-4002-B2C3-758A2FC8EE1F}" type="presParOf" srcId="{C4840BFF-5DE3-45FC-956C-1AE6BEE940A2}" destId="{8D4F044D-8099-456C-BB6D-43A60614B575}" srcOrd="2" destOrd="0" presId="urn:microsoft.com/office/officeart/2005/8/layout/default"/>
    <dgm:cxn modelId="{5DF0A095-4A33-4E97-8D26-2834B54D4452}" type="presParOf" srcId="{C4840BFF-5DE3-45FC-956C-1AE6BEE940A2}" destId="{32B91F20-425D-45C1-8472-A485FC907B7A}" srcOrd="3" destOrd="0" presId="urn:microsoft.com/office/officeart/2005/8/layout/default"/>
    <dgm:cxn modelId="{708F90E3-BF23-40F2-BA4D-FCA0694971E2}" type="presParOf" srcId="{C4840BFF-5DE3-45FC-956C-1AE6BEE940A2}" destId="{ADB58C51-8DCF-4336-A079-E83EDBED1389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603C94-2E8F-493F-91FD-8592B64770C3}">
      <dsp:nvSpPr>
        <dsp:cNvPr id="0" name=""/>
        <dsp:cNvSpPr/>
      </dsp:nvSpPr>
      <dsp:spPr>
        <a:xfrm>
          <a:off x="744" y="145603"/>
          <a:ext cx="2902148" cy="1741289"/>
        </a:xfrm>
        <a:prstGeom prst="rect">
          <a:avLst/>
        </a:prstGeom>
        <a:solidFill>
          <a:schemeClr val="accent6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 dirty="0" smtClean="0"/>
            <a:t>ATD Fourth World, Lewisham</a:t>
          </a:r>
          <a:endParaRPr lang="en-GB" sz="3300" kern="1200" dirty="0"/>
        </a:p>
      </dsp:txBody>
      <dsp:txXfrm>
        <a:off x="744" y="145603"/>
        <a:ext cx="2902148" cy="1741289"/>
      </dsp:txXfrm>
    </dsp:sp>
    <dsp:sp modelId="{8D4F044D-8099-456C-BB6D-43A60614B575}">
      <dsp:nvSpPr>
        <dsp:cNvPr id="0" name=""/>
        <dsp:cNvSpPr/>
      </dsp:nvSpPr>
      <dsp:spPr>
        <a:xfrm>
          <a:off x="3193107" y="145603"/>
          <a:ext cx="2902148" cy="1741289"/>
        </a:xfrm>
        <a:prstGeom prst="rect">
          <a:avLst/>
        </a:prstGeom>
        <a:solidFill>
          <a:schemeClr val="accent1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 dirty="0" err="1" smtClean="0"/>
            <a:t>Osmani</a:t>
          </a:r>
          <a:r>
            <a:rPr lang="en-GB" sz="3300" kern="1200" dirty="0" smtClean="0"/>
            <a:t> Trust, Tower Hamlets</a:t>
          </a:r>
          <a:endParaRPr lang="en-GB" sz="3300" kern="1200" dirty="0"/>
        </a:p>
      </dsp:txBody>
      <dsp:txXfrm>
        <a:off x="3193107" y="145603"/>
        <a:ext cx="2902148" cy="1741289"/>
      </dsp:txXfrm>
    </dsp:sp>
    <dsp:sp modelId="{ADB58C51-8DCF-4336-A079-E83EDBED1389}">
      <dsp:nvSpPr>
        <dsp:cNvPr id="0" name=""/>
        <dsp:cNvSpPr/>
      </dsp:nvSpPr>
      <dsp:spPr>
        <a:xfrm>
          <a:off x="1596925" y="2177107"/>
          <a:ext cx="2902148" cy="1741289"/>
        </a:xfrm>
        <a:prstGeom prst="rect">
          <a:avLst/>
        </a:prstGeom>
        <a:solidFill>
          <a:schemeClr val="accent5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 dirty="0" smtClean="0"/>
            <a:t>London Citizens, Hackney</a:t>
          </a:r>
          <a:endParaRPr lang="en-GB" sz="3300" kern="1200" dirty="0"/>
        </a:p>
      </dsp:txBody>
      <dsp:txXfrm>
        <a:off x="1596925" y="2177107"/>
        <a:ext cx="2902148" cy="17412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ADE145-13F0-4CCF-AF9C-9CCE31477599}" type="datetimeFigureOut">
              <a:rPr lang="en-GB" smtClean="0"/>
              <a:t>31/10/2012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B69887-679C-4E8F-93E3-306A8320FD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985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34767D9-128C-4F9E-925D-B9F9B75607D7}" type="datetime1">
              <a:rPr lang="en-GB" smtClean="0"/>
              <a:t>31/10/2012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A966A7-F0B3-430F-977C-20B8233FBCD5}" type="datetime1">
              <a:rPr lang="en-GB" smtClean="0"/>
              <a:t>31/10/2012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BA8DC1-88AA-48D5-926A-60BFBB72AB26}" type="datetime1">
              <a:rPr lang="en-GB" smtClean="0"/>
              <a:t>31/10/2012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442840-A667-4528-81DD-58FF8EC4647F}" type="datetime1">
              <a:rPr lang="en-GB" smtClean="0"/>
              <a:t>31/10/2012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AD221-1F3F-41E3-8CDD-12B2FC11B69B}" type="datetime1">
              <a:rPr lang="en-GB" smtClean="0"/>
              <a:t>31/10/2012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66C92-6A25-4FF7-B468-25E964B60F7E}" type="datetime1">
              <a:rPr lang="en-GB" smtClean="0"/>
              <a:t>31/10/2012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8BD515-D5E7-45E6-AD33-3F96557C6876}" type="datetime1">
              <a:rPr lang="en-GB" smtClean="0"/>
              <a:t>31/10/2012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A36BA36-9FFC-42FF-8593-0B6D49C3F9C4}" type="datetime1">
              <a:rPr lang="en-GB" smtClean="0"/>
              <a:t>31/10/2012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D63F575-13F2-45DE-8555-056717AFDE6B}" type="datetime1">
              <a:rPr lang="en-GB" smtClean="0"/>
              <a:t>31/10/2012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11C455-98A3-40C9-BAB1-7BCA19E24020}" type="datetime1">
              <a:rPr lang="en-GB" smtClean="0"/>
              <a:t>31/10/2012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356D9F-3760-44AA-B171-F470344C661E}" type="datetime1">
              <a:rPr lang="en-GB" smtClean="0"/>
              <a:t>31/10/2012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E5BCEDC-9B6F-4035-B37A-47ABDAC2B99D}" type="datetime1">
              <a:rPr lang="en-GB" smtClean="0"/>
              <a:t>31/10/2012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A11BD8E-7CE0-4752-9BA1-DA6BD9A1CF3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2313602"/>
          </a:xfrm>
        </p:spPr>
        <p:txBody>
          <a:bodyPr>
            <a:normAutofit fontScale="90000"/>
          </a:bodyPr>
          <a:lstStyle/>
          <a:p>
            <a:r>
              <a:rPr lang="en-GB" sz="3600" dirty="0" smtClean="0">
                <a:solidFill>
                  <a:schemeClr val="tx1"/>
                </a:solidFill>
              </a:rPr>
              <a:t>Understanding Urban Deprivation: </a:t>
            </a:r>
            <a:br>
              <a:rPr lang="en-GB" sz="3600" dirty="0" smtClean="0">
                <a:solidFill>
                  <a:schemeClr val="tx1"/>
                </a:solidFill>
              </a:rPr>
            </a:br>
            <a:r>
              <a:rPr lang="en-GB" sz="3600" dirty="0" smtClean="0">
                <a:solidFill>
                  <a:schemeClr val="tx1"/>
                </a:solidFill>
              </a:rPr>
              <a:t>a northern perspective using case studies from East and South London 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 </a:t>
            </a: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611606"/>
            <a:ext cx="7772400" cy="1401569"/>
          </a:xfrm>
        </p:spPr>
        <p:txBody>
          <a:bodyPr>
            <a:normAutofit/>
          </a:bodyPr>
          <a:lstStyle/>
          <a:p>
            <a:r>
              <a:rPr lang="en-GB" sz="1800" dirty="0" err="1" smtClean="0"/>
              <a:t>Meera</a:t>
            </a:r>
            <a:r>
              <a:rPr lang="en-GB" sz="1800" dirty="0" smtClean="0"/>
              <a:t> </a:t>
            </a:r>
            <a:r>
              <a:rPr lang="en-GB" sz="1800" dirty="0" err="1" smtClean="0"/>
              <a:t>Tiwari</a:t>
            </a:r>
            <a:r>
              <a:rPr lang="en-GB" sz="1800" dirty="0" smtClean="0"/>
              <a:t> &amp; Susannah Pickering-</a:t>
            </a:r>
            <a:r>
              <a:rPr lang="en-GB" sz="1800" dirty="0" err="1" smtClean="0"/>
              <a:t>Saqqa</a:t>
            </a:r>
            <a:r>
              <a:rPr lang="en-GB" sz="1800" dirty="0" smtClean="0"/>
              <a:t>, </a:t>
            </a:r>
          </a:p>
          <a:p>
            <a:r>
              <a:rPr lang="en-GB" sz="1800" dirty="0" smtClean="0"/>
              <a:t>University of East London</a:t>
            </a:r>
          </a:p>
          <a:p>
            <a:r>
              <a:rPr lang="en-GB" sz="1800" dirty="0" err="1" smtClean="0"/>
              <a:t>m.tiwari@uel.ac.uk</a:t>
            </a:r>
            <a:endParaRPr lang="en-GB" sz="1800" dirty="0" smtClean="0"/>
          </a:p>
          <a:p>
            <a:r>
              <a:rPr lang="en-GB" sz="1800" dirty="0" smtClean="0"/>
              <a:t>s.pickering-saqqa@uel.ac.uk</a:t>
            </a:r>
            <a:endParaRPr lang="en-GB" sz="1800" dirty="0"/>
          </a:p>
          <a:p>
            <a:pPr algn="l"/>
            <a:endParaRPr lang="en-GB" sz="18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6327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en-GB" dirty="0" smtClean="0"/>
          </a:p>
          <a:p>
            <a:pPr marL="109728" indent="0">
              <a:lnSpc>
                <a:spcPct val="150000"/>
              </a:lnSpc>
              <a:buNone/>
            </a:pPr>
            <a:r>
              <a:rPr lang="en-GB" dirty="0" smtClean="0"/>
              <a:t>To map and disseminate good practice in overcoming deprivations in urban communities of London and Mumbai.</a:t>
            </a:r>
          </a:p>
          <a:p>
            <a:pPr marL="109728" indent="0">
              <a:lnSpc>
                <a:spcPct val="150000"/>
              </a:lnSpc>
              <a:buNone/>
            </a:pPr>
            <a:endParaRPr lang="en-GB" dirty="0"/>
          </a:p>
          <a:p>
            <a:pPr>
              <a:lnSpc>
                <a:spcPct val="150000"/>
              </a:lnSpc>
            </a:pPr>
            <a:r>
              <a:rPr lang="en-GB" dirty="0" smtClean="0"/>
              <a:t>This presentation is part of the bigger study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An overview of the London component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DSA 3 Nov 2012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6388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Aft>
                <a:spcPts val="600"/>
              </a:spcAft>
            </a:pPr>
            <a:r>
              <a:rPr lang="en-GB" sz="3200" dirty="0" smtClean="0"/>
              <a:t>Deprivation within literature in Capability Approach</a:t>
            </a:r>
          </a:p>
          <a:p>
            <a:pPr lvl="1">
              <a:spcAft>
                <a:spcPts val="600"/>
              </a:spcAft>
            </a:pPr>
            <a:r>
              <a:rPr lang="en-GB" sz="3200" i="1" dirty="0" smtClean="0"/>
              <a:t>Lack </a:t>
            </a:r>
            <a:r>
              <a:rPr lang="en-GB" sz="3200" i="1" dirty="0"/>
              <a:t>of entitlements</a:t>
            </a:r>
          </a:p>
          <a:p>
            <a:pPr lvl="2">
              <a:spcAft>
                <a:spcPts val="600"/>
              </a:spcAft>
            </a:pPr>
            <a:r>
              <a:rPr lang="en-GB" sz="3200" dirty="0" smtClean="0"/>
              <a:t>Entitlements: Can </a:t>
            </a:r>
            <a:r>
              <a:rPr lang="en-GB" sz="3200" dirty="0"/>
              <a:t>be economic or </a:t>
            </a:r>
            <a:r>
              <a:rPr lang="en-GB" sz="3200" dirty="0" smtClean="0"/>
              <a:t>non-economic</a:t>
            </a:r>
            <a:r>
              <a:rPr lang="en-GB" sz="3200" dirty="0"/>
              <a:t>, physical or non-</a:t>
            </a:r>
            <a:r>
              <a:rPr lang="en-GB" sz="3200" dirty="0" smtClean="0"/>
              <a:t>physical</a:t>
            </a:r>
          </a:p>
          <a:p>
            <a:pPr lvl="1">
              <a:spcAft>
                <a:spcPts val="600"/>
              </a:spcAft>
            </a:pPr>
            <a:r>
              <a:rPr lang="en-GB" sz="3200" i="1" dirty="0" smtClean="0"/>
              <a:t>‘Lack the opportunity to be adequately nourished, decently clothed, minimally educated, or properly sheltered’ (</a:t>
            </a:r>
            <a:r>
              <a:rPr lang="en-GB" sz="3200" i="1" dirty="0" err="1" smtClean="0"/>
              <a:t>Sen</a:t>
            </a:r>
            <a:r>
              <a:rPr lang="en-GB" sz="3200" i="1" dirty="0" smtClean="0"/>
              <a:t>, 1979)</a:t>
            </a:r>
          </a:p>
          <a:p>
            <a:pPr marL="137160" indent="0">
              <a:spcAft>
                <a:spcPts val="600"/>
              </a:spcAft>
              <a:buNone/>
            </a:pPr>
            <a:r>
              <a:rPr lang="en-GB" sz="3200" dirty="0" smtClean="0"/>
              <a:t>Note: the opportunities here are context specific – </a:t>
            </a:r>
            <a:r>
              <a:rPr lang="en-GB" sz="3200" dirty="0" err="1" smtClean="0"/>
              <a:t>Sen’s</a:t>
            </a:r>
            <a:r>
              <a:rPr lang="en-GB" sz="3200" dirty="0" smtClean="0"/>
              <a:t> unrestrictive list of capabilities</a:t>
            </a:r>
          </a:p>
          <a:p>
            <a:pPr marL="480060" indent="-342900">
              <a:spcAft>
                <a:spcPts val="600"/>
              </a:spcAft>
            </a:pPr>
            <a:r>
              <a:rPr lang="en-GB" sz="3200" dirty="0" smtClean="0"/>
              <a:t>Poverty as capability deprivation</a:t>
            </a:r>
          </a:p>
          <a:p>
            <a:pPr marL="736092" lvl="1" indent="-342900">
              <a:spcAft>
                <a:spcPts val="600"/>
              </a:spcAft>
            </a:pPr>
            <a:r>
              <a:rPr lang="en-GB" sz="3200" dirty="0" smtClean="0"/>
              <a:t>Income poverty </a:t>
            </a:r>
          </a:p>
          <a:p>
            <a:pPr marL="736092" lvl="1" indent="-342900">
              <a:spcAft>
                <a:spcPts val="600"/>
              </a:spcAft>
            </a:pPr>
            <a:r>
              <a:rPr lang="en-GB" sz="3200" dirty="0" smtClean="0"/>
              <a:t>Capability poverty</a:t>
            </a:r>
            <a:endParaRPr lang="en-GB" sz="2400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literature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0862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GB" u="sng" dirty="0" smtClean="0"/>
              <a:t>Sampling strategy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dirty="0" smtClean="0"/>
              <a:t>Levels of deprivation in Boroughs (</a:t>
            </a:r>
            <a:r>
              <a:rPr lang="en-GB" sz="2200" dirty="0" smtClean="0"/>
              <a:t>DCLG English Indices of Deprivation 2010</a:t>
            </a:r>
            <a:r>
              <a:rPr lang="en-GB" dirty="0" smtClean="0"/>
              <a:t>). </a:t>
            </a:r>
          </a:p>
          <a:p>
            <a:r>
              <a:rPr lang="en-GB" dirty="0" smtClean="0"/>
              <a:t>Varied constituencies</a:t>
            </a:r>
          </a:p>
          <a:p>
            <a:endParaRPr lang="en-GB" dirty="0" smtClean="0"/>
          </a:p>
          <a:p>
            <a:r>
              <a:rPr lang="en-GB" dirty="0" smtClean="0"/>
              <a:t>Evidence of interventions with positive outcomes</a:t>
            </a:r>
          </a:p>
          <a:p>
            <a:endParaRPr lang="en-GB" dirty="0" smtClean="0"/>
          </a:p>
          <a:p>
            <a:r>
              <a:rPr lang="en-GB" dirty="0" smtClean="0"/>
              <a:t>Access – key challenge in northern context</a:t>
            </a:r>
          </a:p>
          <a:p>
            <a:pPr marL="624078" indent="-514350">
              <a:buAutoNum type="arabicPeriod"/>
            </a:pPr>
            <a:endParaRPr lang="en-GB" dirty="0"/>
          </a:p>
          <a:p>
            <a:pPr marL="624078" indent="-514350">
              <a:buAutoNum type="arabicPeriod"/>
            </a:pPr>
            <a:endParaRPr lang="en-GB" dirty="0"/>
          </a:p>
          <a:p>
            <a:pPr marL="624078" indent="-514350">
              <a:buAutoNum type="arabicPeriod"/>
            </a:pPr>
            <a:endParaRPr lang="en-GB" dirty="0"/>
          </a:p>
          <a:p>
            <a:pPr marL="624078" indent="-514350">
              <a:buAutoNum type="arabicPeriod"/>
            </a:pP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 London Case study sites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7154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u="sng" dirty="0" smtClean="0"/>
              <a:t>Domains of deprivation</a:t>
            </a:r>
          </a:p>
          <a:p>
            <a:r>
              <a:rPr lang="en-GB" dirty="0" smtClean="0"/>
              <a:t>Income</a:t>
            </a:r>
          </a:p>
          <a:p>
            <a:r>
              <a:rPr lang="en-GB" dirty="0" smtClean="0"/>
              <a:t>Employment</a:t>
            </a:r>
          </a:p>
          <a:p>
            <a:r>
              <a:rPr lang="en-GB" dirty="0" smtClean="0"/>
              <a:t>Health</a:t>
            </a:r>
          </a:p>
          <a:p>
            <a:r>
              <a:rPr lang="en-GB" dirty="0" smtClean="0"/>
              <a:t>Education </a:t>
            </a:r>
            <a:r>
              <a:rPr lang="en-GB" dirty="0"/>
              <a:t>&amp; </a:t>
            </a:r>
            <a:r>
              <a:rPr lang="en-GB" dirty="0" smtClean="0"/>
              <a:t>skills</a:t>
            </a:r>
          </a:p>
          <a:p>
            <a:r>
              <a:rPr lang="en-GB" dirty="0" smtClean="0"/>
              <a:t>Housing</a:t>
            </a:r>
          </a:p>
          <a:p>
            <a:r>
              <a:rPr lang="en-GB" dirty="0" smtClean="0"/>
              <a:t>Crime</a:t>
            </a:r>
          </a:p>
          <a:p>
            <a:r>
              <a:rPr lang="en-GB" dirty="0" smtClean="0"/>
              <a:t>Environment</a:t>
            </a:r>
            <a:endParaRPr lang="en-GB" dirty="0"/>
          </a:p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Index of Multiple Deprivation (IMD)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278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22832543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550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624078" indent="-514350">
              <a:buAutoNum type="arabicPeriod"/>
            </a:pPr>
            <a:r>
              <a:rPr lang="en-GB" b="1" dirty="0" smtClean="0">
                <a:solidFill>
                  <a:schemeClr val="accent2"/>
                </a:solidFill>
              </a:rPr>
              <a:t>ATD Fourth World</a:t>
            </a:r>
          </a:p>
          <a:p>
            <a:pPr marL="624078" indent="-514350">
              <a:buAutoNum type="arabicPeriod"/>
            </a:pPr>
            <a:endParaRPr lang="en-GB" dirty="0"/>
          </a:p>
          <a:p>
            <a:r>
              <a:rPr lang="en-GB" dirty="0" smtClean="0"/>
              <a:t>Lewisham </a:t>
            </a:r>
            <a:r>
              <a:rPr lang="en-GB" dirty="0"/>
              <a:t>ID </a:t>
            </a:r>
            <a:r>
              <a:rPr lang="en-GB" dirty="0" smtClean="0"/>
              <a:t>16th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>
                <a:solidFill>
                  <a:schemeClr val="tx2"/>
                </a:solidFill>
              </a:rPr>
              <a:t>most deprived borough in London, </a:t>
            </a:r>
            <a:r>
              <a:rPr lang="en-GB" dirty="0" smtClean="0">
                <a:solidFill>
                  <a:schemeClr val="tx2"/>
                </a:solidFill>
              </a:rPr>
              <a:t>31st </a:t>
            </a:r>
            <a:r>
              <a:rPr lang="en-GB" dirty="0">
                <a:solidFill>
                  <a:schemeClr val="tx2"/>
                </a:solidFill>
              </a:rPr>
              <a:t>in </a:t>
            </a:r>
            <a:r>
              <a:rPr lang="en-GB" dirty="0" smtClean="0">
                <a:solidFill>
                  <a:schemeClr val="tx2"/>
                </a:solidFill>
              </a:rPr>
              <a:t>England; high ranking on employment &amp; crime </a:t>
            </a:r>
            <a:r>
              <a:rPr lang="en-GB" dirty="0" smtClean="0"/>
              <a:t>(</a:t>
            </a:r>
            <a:r>
              <a:rPr lang="en-GB" sz="2000" dirty="0" smtClean="0"/>
              <a:t>DCLG 2011</a:t>
            </a:r>
            <a:r>
              <a:rPr lang="en-GB" dirty="0" smtClean="0"/>
              <a:t>)</a:t>
            </a:r>
          </a:p>
          <a:p>
            <a:endParaRPr lang="en-GB" dirty="0" smtClean="0"/>
          </a:p>
          <a:p>
            <a:r>
              <a:rPr lang="en-GB" dirty="0" smtClean="0"/>
              <a:t>Works with predominantly white English families. Self-defines as a 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“human rights based, anti-poverty organisation”</a:t>
            </a:r>
          </a:p>
          <a:p>
            <a:endParaRPr lang="en-GB" dirty="0" smtClean="0"/>
          </a:p>
          <a:p>
            <a:r>
              <a:rPr lang="en-GB" dirty="0" smtClean="0"/>
              <a:t>OGB-funded SLA work on </a:t>
            </a:r>
            <a:r>
              <a:rPr lang="en-GB" i="1" dirty="0" smtClean="0"/>
              <a:t>Voices for a Change</a:t>
            </a:r>
          </a:p>
          <a:p>
            <a:endParaRPr lang="en-GB" dirty="0" smtClean="0"/>
          </a:p>
          <a:p>
            <a:r>
              <a:rPr lang="en-GB" dirty="0" smtClean="0"/>
              <a:t>Access via team member research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674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en-GB" b="1" dirty="0" smtClean="0">
                <a:solidFill>
                  <a:schemeClr val="accent2"/>
                </a:solidFill>
              </a:rPr>
              <a:t>2. London Citizens</a:t>
            </a:r>
          </a:p>
          <a:p>
            <a:pPr marL="109728" indent="0">
              <a:buNone/>
            </a:pPr>
            <a:endParaRPr lang="en-GB" b="1" dirty="0">
              <a:solidFill>
                <a:schemeClr val="accent2"/>
              </a:solidFill>
            </a:endParaRPr>
          </a:p>
          <a:p>
            <a:r>
              <a:rPr lang="en-GB" dirty="0" smtClean="0"/>
              <a:t>Hackney 1st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>
                <a:solidFill>
                  <a:schemeClr val="tx2"/>
                </a:solidFill>
              </a:rPr>
              <a:t>most deprived borough in London, </a:t>
            </a:r>
            <a:r>
              <a:rPr lang="en-GB" dirty="0" smtClean="0">
                <a:solidFill>
                  <a:schemeClr val="tx2"/>
                </a:solidFill>
              </a:rPr>
              <a:t>2nd </a:t>
            </a:r>
            <a:r>
              <a:rPr lang="en-GB" dirty="0">
                <a:solidFill>
                  <a:schemeClr val="tx2"/>
                </a:solidFill>
              </a:rPr>
              <a:t>in </a:t>
            </a:r>
            <a:r>
              <a:rPr lang="en-GB" dirty="0" smtClean="0">
                <a:solidFill>
                  <a:schemeClr val="tx2"/>
                </a:solidFill>
              </a:rPr>
              <a:t>England </a:t>
            </a:r>
            <a:r>
              <a:rPr lang="en-GB" dirty="0" smtClean="0"/>
              <a:t>or Newham 6</a:t>
            </a:r>
            <a:r>
              <a:rPr lang="en-GB" baseline="30000" dirty="0" smtClean="0"/>
              <a:t>th</a:t>
            </a:r>
            <a:r>
              <a:rPr lang="en-GB" dirty="0" smtClean="0"/>
              <a:t> in England, 2</a:t>
            </a:r>
            <a:r>
              <a:rPr lang="en-GB" baseline="30000" dirty="0" smtClean="0"/>
              <a:t>nd</a:t>
            </a:r>
            <a:r>
              <a:rPr lang="en-GB" dirty="0" smtClean="0"/>
              <a:t> in London (</a:t>
            </a:r>
            <a:r>
              <a:rPr lang="en-GB" sz="2000" dirty="0" smtClean="0"/>
              <a:t>DCLG 2011</a:t>
            </a:r>
            <a:r>
              <a:rPr lang="en-GB" dirty="0" smtClean="0"/>
              <a:t>)</a:t>
            </a:r>
          </a:p>
          <a:p>
            <a:endParaRPr lang="en-GB" dirty="0"/>
          </a:p>
          <a:p>
            <a:r>
              <a:rPr lang="en-GB" dirty="0" smtClean="0"/>
              <a:t>Uses community organising  to 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“transform communities and build local power”. </a:t>
            </a:r>
            <a:r>
              <a:rPr lang="en-GB" dirty="0" smtClean="0"/>
              <a:t>Office cleaners from Latin America.</a:t>
            </a:r>
          </a:p>
          <a:p>
            <a:endParaRPr lang="en-GB" dirty="0"/>
          </a:p>
          <a:p>
            <a:r>
              <a:rPr lang="en-GB" i="1" dirty="0" smtClean="0"/>
              <a:t>Living Wage </a:t>
            </a:r>
            <a:r>
              <a:rPr lang="en-GB" dirty="0" smtClean="0"/>
              <a:t>campaign in Canary Wharf/Olympic Park/UEL?</a:t>
            </a:r>
          </a:p>
          <a:p>
            <a:endParaRPr lang="en-GB" dirty="0" smtClean="0"/>
          </a:p>
          <a:p>
            <a:r>
              <a:rPr lang="en-GB" dirty="0" smtClean="0"/>
              <a:t>UEL LSS Membership of TELCO.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4875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en-GB" b="1" dirty="0" smtClean="0">
                <a:solidFill>
                  <a:schemeClr val="accent2"/>
                </a:solidFill>
              </a:rPr>
              <a:t>3. </a:t>
            </a:r>
            <a:r>
              <a:rPr lang="en-GB" b="1" dirty="0" err="1" smtClean="0">
                <a:solidFill>
                  <a:schemeClr val="accent2"/>
                </a:solidFill>
              </a:rPr>
              <a:t>Osmani</a:t>
            </a:r>
            <a:r>
              <a:rPr lang="en-GB" b="1" dirty="0" smtClean="0">
                <a:solidFill>
                  <a:schemeClr val="accent2"/>
                </a:solidFill>
              </a:rPr>
              <a:t> Trust</a:t>
            </a:r>
          </a:p>
          <a:p>
            <a:pPr marL="109728" indent="0">
              <a:buNone/>
            </a:pPr>
            <a:endParaRPr lang="en-GB" b="1" dirty="0" smtClean="0">
              <a:solidFill>
                <a:schemeClr val="accent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Tower Hamlets 3</a:t>
            </a:r>
            <a:r>
              <a:rPr lang="en-GB" baseline="30000" dirty="0" smtClean="0">
                <a:solidFill>
                  <a:schemeClr val="tx2"/>
                </a:solidFill>
              </a:rPr>
              <a:t>rd</a:t>
            </a:r>
            <a:r>
              <a:rPr lang="en-GB" dirty="0" smtClean="0">
                <a:solidFill>
                  <a:schemeClr val="tx2"/>
                </a:solidFill>
              </a:rPr>
              <a:t> most deprived borough in London, 7th in England; worst in London on income and housing measures(</a:t>
            </a:r>
            <a:r>
              <a:rPr lang="en-GB" sz="2000" dirty="0" smtClean="0">
                <a:solidFill>
                  <a:schemeClr val="tx2"/>
                </a:solidFill>
              </a:rPr>
              <a:t>DCLG 2011</a:t>
            </a:r>
            <a:r>
              <a:rPr lang="en-GB" dirty="0" smtClean="0">
                <a:solidFill>
                  <a:schemeClr val="tx2"/>
                </a:solidFill>
              </a:rPr>
              <a:t>)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Roots in anti-racism work of 1970s. Now working on 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“substance misuse, racial tensions…territoriality and gang-related violence”. </a:t>
            </a:r>
            <a:r>
              <a:rPr lang="en-GB" dirty="0" smtClean="0">
                <a:solidFill>
                  <a:schemeClr val="tx2"/>
                </a:solidFill>
              </a:rPr>
              <a:t>30% TH population from Bangladeshi community (LBTH 2011)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London Councils-funded </a:t>
            </a:r>
            <a:r>
              <a:rPr lang="en-GB" i="1" dirty="0" smtClean="0">
                <a:solidFill>
                  <a:schemeClr val="tx2"/>
                </a:solidFill>
              </a:rPr>
              <a:t>Pathways to Citizenship</a:t>
            </a:r>
          </a:p>
          <a:p>
            <a:endParaRPr lang="en-GB" dirty="0" smtClean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Access via project manager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290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/>
          <a:lstStyle/>
          <a:p>
            <a:pPr marL="109728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Methodology – </a:t>
            </a:r>
            <a:r>
              <a:rPr lang="en-GB" sz="3100" dirty="0" smtClean="0"/>
              <a:t>initial framework</a:t>
            </a:r>
            <a:endParaRPr lang="en-GB" sz="31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10</a:t>
            </a:fld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6604650"/>
              </p:ext>
            </p:extLst>
          </p:nvPr>
        </p:nvGraphicFramePr>
        <p:xfrm>
          <a:off x="467544" y="980728"/>
          <a:ext cx="8280921" cy="506812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368152"/>
                <a:gridCol w="1800200"/>
                <a:gridCol w="1800201"/>
                <a:gridCol w="1656184"/>
                <a:gridCol w="1656184"/>
              </a:tblGrid>
              <a:tr h="1053792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Deprivation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Pre-case study condition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Opportunity needed to overcome deprivation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Agency needed to overcome deprivation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Outcome</a:t>
                      </a:r>
                      <a:endParaRPr lang="en-US" sz="1400" dirty="0"/>
                    </a:p>
                  </a:txBody>
                  <a:tcPr/>
                </a:tc>
              </a:tr>
              <a:tr h="1178456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/>
                          <a:cs typeface="Times New Roman"/>
                        </a:rPr>
                        <a:t>Poor literacy</a:t>
                      </a:r>
                      <a:endParaRPr lang="en-US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/>
                          <a:ea typeface="+mn-ea"/>
                          <a:cs typeface="Times New Roman"/>
                        </a:rPr>
                        <a:t>Poor knowledge of entitlements,</a:t>
                      </a:r>
                      <a:r>
                        <a:rPr lang="en-GB" sz="1400" dirty="0" smtClean="0">
                          <a:effectLst/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/>
                          <a:ea typeface="+mn-ea"/>
                          <a:cs typeface="Times New Roman"/>
                        </a:rPr>
                        <a:t>unable to access</a:t>
                      </a:r>
                      <a:r>
                        <a:rPr kumimoji="0" lang="en-US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/>
                          <a:ea typeface="+mn-ea"/>
                          <a:cs typeface="Times New Roman"/>
                        </a:rPr>
                        <a:t> 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/>
                          <a:ea typeface="+mn-ea"/>
                          <a:cs typeface="Times New Roman"/>
                        </a:rPr>
                        <a:t>employment opportunities, </a:t>
                      </a:r>
                      <a:endParaRPr lang="en-US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/>
                          <a:ea typeface="+mn-ea"/>
                          <a:cs typeface="Times New Roman"/>
                        </a:rPr>
                        <a:t>Opportunity to be educated, Social Policy institutional capacity</a:t>
                      </a:r>
                      <a:r>
                        <a:rPr lang="en-GB" sz="1400" dirty="0" smtClean="0">
                          <a:effectLst/>
                          <a:latin typeface="Times New Roman"/>
                          <a:cs typeface="Times New Roman"/>
                        </a:rPr>
                        <a:t> </a:t>
                      </a:r>
                      <a:endParaRPr lang="en-US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/>
                          <a:ea typeface="+mn-ea"/>
                          <a:cs typeface="Times New Roman"/>
                        </a:rPr>
                        <a:t>Collective, individual &amp; relational</a:t>
                      </a:r>
                      <a:r>
                        <a:rPr lang="en-GB" sz="1400" dirty="0" smtClean="0">
                          <a:effectLst/>
                          <a:latin typeface="Times New Roman"/>
                          <a:cs typeface="Times New Roman"/>
                        </a:rPr>
                        <a:t> </a:t>
                      </a:r>
                      <a:endParaRPr lang="en-US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/>
                          <a:ea typeface="+mn-ea"/>
                          <a:cs typeface="Times New Roman"/>
                        </a:rPr>
                        <a:t>Educated communities, rights, entitlement</a:t>
                      </a:r>
                      <a:r>
                        <a:rPr lang="en-GB" sz="1400" dirty="0" smtClean="0">
                          <a:effectLst/>
                          <a:latin typeface="Times New Roman"/>
                          <a:cs typeface="Times New Roman"/>
                        </a:rPr>
                        <a:t> </a:t>
                      </a:r>
                      <a:endParaRPr lang="en-US" sz="14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793177">
                <a:tc>
                  <a:txBody>
                    <a:bodyPr/>
                    <a:lstStyle/>
                    <a:p>
                      <a:pPr marL="180340" indent="-180340">
                        <a:spcBef>
                          <a:spcPts val="140"/>
                        </a:spcBef>
                        <a:spcAft>
                          <a:spcPts val="140"/>
                        </a:spcAft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Poor health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Unable to </a:t>
                      </a: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be</a:t>
                      </a:r>
                      <a:r>
                        <a:rPr lang="en-GB" sz="14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h</a:t>
                      </a: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ealthy</a:t>
                      </a: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being inactive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0340" indent="-180340" algn="l">
                        <a:spcBef>
                          <a:spcPts val="140"/>
                        </a:spcBef>
                        <a:spcAft>
                          <a:spcPts val="140"/>
                        </a:spcAft>
                        <a:tabLst>
                          <a:tab pos="630555" algn="l"/>
                        </a:tabLst>
                      </a:pP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Social</a:t>
                      </a:r>
                      <a:r>
                        <a:rPr lang="en-GB" sz="14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opportunities</a:t>
                      </a:r>
                      <a:endParaRPr lang="en-GB" sz="1400" baseline="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80340" indent="-180340" algn="l">
                        <a:spcBef>
                          <a:spcPts val="140"/>
                        </a:spcBef>
                        <a:spcAft>
                          <a:spcPts val="140"/>
                        </a:spcAft>
                        <a:tabLst>
                          <a:tab pos="630555" algn="l"/>
                        </a:tabLst>
                      </a:pP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Social Policy,</a:t>
                      </a:r>
                    </a:p>
                    <a:p>
                      <a:pPr marL="180340" indent="-180340" algn="l">
                        <a:spcBef>
                          <a:spcPts val="140"/>
                        </a:spcBef>
                        <a:spcAft>
                          <a:spcPts val="140"/>
                        </a:spcAft>
                        <a:tabLst>
                          <a:tab pos="630555" algn="l"/>
                        </a:tabLst>
                      </a:pP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institutional </a:t>
                      </a: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capacity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Individual </a:t>
                      </a: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&amp;</a:t>
                      </a:r>
                      <a:r>
                        <a:rPr lang="en-GB" sz="14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relational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Good health </a:t>
                      </a: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of</a:t>
                      </a:r>
                      <a:r>
                        <a:rPr lang="en-GB" sz="14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present </a:t>
                      </a: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&amp; future generations</a:t>
                      </a:r>
                    </a:p>
                  </a:txBody>
                  <a:tcPr marL="0" marR="0" marT="0" marB="0"/>
                </a:tc>
              </a:tr>
              <a:tr h="713859">
                <a:tc>
                  <a:txBody>
                    <a:bodyPr/>
                    <a:lstStyle/>
                    <a:p>
                      <a:pPr marL="180340" indent="-180340">
                        <a:spcBef>
                          <a:spcPts val="140"/>
                        </a:spcBef>
                        <a:spcAft>
                          <a:spcPts val="140"/>
                        </a:spcAft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Social exclusion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Poor self-esteem, no decision </a:t>
                      </a: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making </a:t>
                      </a: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&amp; participation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Participative </a:t>
                      </a: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freedom, </a:t>
                      </a: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political will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Individual, collective &amp; relational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Socially inclusive society</a:t>
                      </a:r>
                    </a:p>
                  </a:txBody>
                  <a:tcPr marL="0" marR="0" marT="0" marB="0"/>
                </a:tc>
              </a:tr>
              <a:tr h="653204">
                <a:tc>
                  <a:txBody>
                    <a:bodyPr/>
                    <a:lstStyle/>
                    <a:p>
                      <a:pPr marL="180340" indent="-180340">
                        <a:spcBef>
                          <a:spcPts val="140"/>
                        </a:spcBef>
                        <a:spcAft>
                          <a:spcPts val="140"/>
                        </a:spcAft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Poor governance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Unable to access public goods, to have legal protection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Openness in government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Individual, collective, relational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Effective pursuit of political, </a:t>
                      </a:r>
                      <a:r>
                        <a:rPr lang="en-GB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social and economic freedoms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74285"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Livelihood/Food insecurity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Poor nourishment Life uncertainties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Market opportunities; social policy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Individual, collective &amp; relational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Well </a:t>
                      </a:r>
                      <a:r>
                        <a:rPr lang="en-GB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nutritioned</a:t>
                      </a: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adults &amp; children</a:t>
                      </a:r>
                    </a:p>
                    <a:p>
                      <a:pPr marL="0" indent="0">
                        <a:spcBef>
                          <a:spcPts val="140"/>
                        </a:spcBef>
                        <a:spcAft>
                          <a:spcPts val="140"/>
                        </a:spcAft>
                        <a:buFont typeface="Arial"/>
                        <a:buNone/>
                        <a:tabLst>
                          <a:tab pos="630555" algn="l"/>
                        </a:tabLst>
                      </a:pPr>
                      <a:r>
                        <a:rPr lang="en-GB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Material well-being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9552" y="6165304"/>
            <a:ext cx="360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Source: Based on </a:t>
            </a:r>
            <a:r>
              <a:rPr lang="en-US" sz="1200" dirty="0" err="1" smtClean="0"/>
              <a:t>Tiwari</a:t>
            </a:r>
            <a:r>
              <a:rPr lang="en-US" sz="1200" dirty="0" smtClean="0"/>
              <a:t> and Ibrahim, 2012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1856657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en-GB" b="1" dirty="0" smtClean="0">
                <a:solidFill>
                  <a:schemeClr val="accent2">
                    <a:lumMod val="75000"/>
                  </a:schemeClr>
                </a:solidFill>
              </a:rPr>
              <a:t>Workshop 1 outcome</a:t>
            </a:r>
            <a:r>
              <a:rPr lang="en-GB" dirty="0" smtClean="0"/>
              <a:t>:</a:t>
            </a:r>
          </a:p>
          <a:p>
            <a:r>
              <a:rPr lang="en-GB" dirty="0" smtClean="0"/>
              <a:t>Decision to consult with case study organisations on their understandings of “deprivation”.</a:t>
            </a:r>
          </a:p>
          <a:p>
            <a:endParaRPr lang="en-GB" dirty="0"/>
          </a:p>
          <a:p>
            <a:pPr marL="109728" indent="0">
              <a:buNone/>
            </a:pPr>
            <a:r>
              <a:rPr lang="en-GB" b="1" dirty="0" smtClean="0">
                <a:solidFill>
                  <a:schemeClr val="accent2">
                    <a:lumMod val="75000"/>
                  </a:schemeClr>
                </a:solidFill>
              </a:rPr>
              <a:t>Next steps</a:t>
            </a:r>
            <a:r>
              <a:rPr lang="en-GB" dirty="0" smtClean="0"/>
              <a:t>: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Scoping visits and interviews with key decision-makers in case study organisations to understand:</a:t>
            </a:r>
          </a:p>
          <a:p>
            <a:pPr marL="946404" lvl="2" indent="-342900"/>
            <a:r>
              <a:rPr lang="en-GB" dirty="0" smtClean="0"/>
              <a:t>Deprivations they address; strategies used to address them; expected outcomes.</a:t>
            </a:r>
          </a:p>
          <a:p>
            <a:pPr marL="946404" lvl="2" indent="-342900"/>
            <a:r>
              <a:rPr lang="en-GB" dirty="0" smtClean="0"/>
              <a:t>Constituencies – snowball sampling – risk attached.</a:t>
            </a:r>
          </a:p>
          <a:p>
            <a:pPr lvl="1"/>
            <a:endParaRPr lang="en-GB" dirty="0"/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Revise conceptual framework</a:t>
            </a:r>
          </a:p>
          <a:p>
            <a:pPr marL="624078" indent="-514350">
              <a:buFont typeface="+mj-lt"/>
              <a:buAutoNum type="arabicPeriod"/>
            </a:pPr>
            <a:endParaRPr lang="en-GB" dirty="0" smtClean="0"/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Field Work – data collected via semi-structured interviews with field level activists &amp; “beneficiaries”.</a:t>
            </a:r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Way forward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1407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sz="2400" dirty="0" smtClean="0"/>
              <a:t>Conceptual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sz="2000" dirty="0" smtClean="0"/>
              <a:t>Will the contextual understandings of “deprivation” in both London &amp; Mumbai allow for meaningful comparative analysis?</a:t>
            </a:r>
          </a:p>
          <a:p>
            <a:endParaRPr lang="en-GB" dirty="0" smtClean="0"/>
          </a:p>
          <a:p>
            <a:pPr marL="109728" indent="0">
              <a:buNone/>
            </a:pPr>
            <a:r>
              <a:rPr lang="en-GB" sz="2400" dirty="0" smtClean="0"/>
              <a:t>Methodological</a:t>
            </a:r>
            <a:endParaRPr lang="en-GB" sz="2400" dirty="0"/>
          </a:p>
          <a:p>
            <a:endParaRPr lang="en-GB" sz="2000" dirty="0" smtClean="0"/>
          </a:p>
          <a:p>
            <a:r>
              <a:rPr lang="en-GB" sz="2000" dirty="0" smtClean="0"/>
              <a:t>How will access </a:t>
            </a:r>
            <a:r>
              <a:rPr lang="en-GB" sz="2000" dirty="0"/>
              <a:t>issues </a:t>
            </a:r>
            <a:r>
              <a:rPr lang="en-GB" sz="2000" dirty="0" smtClean="0"/>
              <a:t>determine </a:t>
            </a:r>
            <a:r>
              <a:rPr lang="en-GB" sz="2000" dirty="0"/>
              <a:t>choice of Borough </a:t>
            </a:r>
            <a:r>
              <a:rPr lang="en-GB" sz="2000" dirty="0" smtClean="0"/>
              <a:t>focus for LC case study and limit validity of data (OT)?</a:t>
            </a:r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3785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5"/>
          </a:xfrm>
        </p:spPr>
        <p:txBody>
          <a:bodyPr>
            <a:normAutofit fontScale="85000" lnSpcReduction="20000"/>
          </a:bodyPr>
          <a:lstStyle/>
          <a:p>
            <a:r>
              <a:rPr lang="en-GB" sz="2400" dirty="0"/>
              <a:t>The Capability Approach Literature</a:t>
            </a:r>
          </a:p>
          <a:p>
            <a:r>
              <a:rPr lang="en-GB" sz="2400" dirty="0"/>
              <a:t>Joseph </a:t>
            </a:r>
            <a:r>
              <a:rPr lang="en-GB" sz="2400" dirty="0" err="1"/>
              <a:t>Rowntree</a:t>
            </a:r>
            <a:r>
              <a:rPr lang="en-GB" sz="2400" dirty="0"/>
              <a:t> Foundation:</a:t>
            </a:r>
          </a:p>
          <a:p>
            <a:pPr lvl="1"/>
            <a:r>
              <a:rPr lang="en-GB" dirty="0"/>
              <a:t>Ethnic minorities and urban deprivation, 1998</a:t>
            </a:r>
          </a:p>
          <a:p>
            <a:pPr lvl="1"/>
            <a:r>
              <a:rPr lang="en-GB" dirty="0"/>
              <a:t>Ethnic minorities in the inner city, Dorsett, 1998</a:t>
            </a:r>
          </a:p>
          <a:p>
            <a:pPr lvl="1"/>
            <a:r>
              <a:rPr lang="en-GB" dirty="0"/>
              <a:t>Immigration and Social Cohesion in the UK, 2008</a:t>
            </a:r>
          </a:p>
          <a:p>
            <a:pPr lvl="1"/>
            <a:r>
              <a:rPr lang="en-GB" dirty="0"/>
              <a:t>Immigration, Social Cohesion and Social Capital, 2008</a:t>
            </a:r>
          </a:p>
          <a:p>
            <a:r>
              <a:rPr lang="en-GB" sz="2400" dirty="0" err="1"/>
              <a:t>Ostrom</a:t>
            </a:r>
            <a:r>
              <a:rPr lang="en-GB" sz="2400" dirty="0"/>
              <a:t>, E., 2011; 2008</a:t>
            </a:r>
          </a:p>
          <a:p>
            <a:r>
              <a:rPr lang="en-US" sz="2400" dirty="0" err="1"/>
              <a:t>Stiglitz</a:t>
            </a:r>
            <a:r>
              <a:rPr lang="en-US" sz="2400" dirty="0"/>
              <a:t>, </a:t>
            </a:r>
            <a:r>
              <a:rPr lang="en-US" sz="2400" dirty="0" err="1"/>
              <a:t>Sen</a:t>
            </a:r>
            <a:r>
              <a:rPr lang="en-US" sz="2400" dirty="0"/>
              <a:t>, and </a:t>
            </a:r>
            <a:r>
              <a:rPr lang="en-US" sz="2400" dirty="0" err="1"/>
              <a:t>Fitoussi</a:t>
            </a:r>
            <a:r>
              <a:rPr lang="en-US" sz="2400" dirty="0"/>
              <a:t>, 2009</a:t>
            </a:r>
          </a:p>
          <a:p>
            <a:r>
              <a:rPr lang="en-US" sz="2400" dirty="0"/>
              <a:t>Social Cohesion: </a:t>
            </a:r>
          </a:p>
          <a:p>
            <a:pPr lvl="1"/>
            <a:r>
              <a:rPr lang="en-US" sz="2000" dirty="0"/>
              <a:t>Perspectives on global development 2012, Social Cohesion in a shifting world, OECD</a:t>
            </a:r>
          </a:p>
          <a:p>
            <a:pPr lvl="1"/>
            <a:r>
              <a:rPr lang="en-US" sz="2000" dirty="0"/>
              <a:t>Social cohesion, institutions, and growth, Easterly, </a:t>
            </a:r>
            <a:r>
              <a:rPr lang="en-US" sz="2000" dirty="0" err="1"/>
              <a:t>Ritzen</a:t>
            </a:r>
            <a:r>
              <a:rPr lang="en-US" sz="2000" dirty="0"/>
              <a:t>, and </a:t>
            </a:r>
            <a:r>
              <a:rPr lang="en-US" sz="2000" dirty="0" err="1"/>
              <a:t>Woolcock</a:t>
            </a:r>
            <a:r>
              <a:rPr lang="en-US" sz="2000" dirty="0"/>
              <a:t>, 2006</a:t>
            </a:r>
          </a:p>
          <a:p>
            <a:r>
              <a:rPr lang="en-GB" sz="2400" dirty="0" smtClean="0"/>
              <a:t>Townsend </a:t>
            </a:r>
            <a:r>
              <a:rPr lang="en-GB" sz="2400" dirty="0"/>
              <a:t>P (1987). </a:t>
            </a:r>
            <a:r>
              <a:rPr lang="en-GB" sz="2400" dirty="0" smtClean="0"/>
              <a:t>“Deprivation”, in </a:t>
            </a:r>
            <a:r>
              <a:rPr lang="en-GB" sz="2400" i="1" dirty="0" smtClean="0"/>
              <a:t>Journal of </a:t>
            </a:r>
            <a:r>
              <a:rPr lang="en-GB" sz="2400" i="1" dirty="0"/>
              <a:t>Social Policy </a:t>
            </a:r>
            <a:r>
              <a:rPr lang="en-GB" sz="2400" dirty="0"/>
              <a:t>16, 125–146. </a:t>
            </a:r>
            <a:endParaRPr lang="en-GB" sz="2400" dirty="0" smtClean="0"/>
          </a:p>
          <a:p>
            <a:r>
              <a:rPr lang="en-GB" sz="2400" dirty="0" smtClean="0"/>
              <a:t>DCLG (2011) </a:t>
            </a:r>
            <a:r>
              <a:rPr lang="en-GB" sz="2400" i="1" dirty="0" smtClean="0"/>
              <a:t>Indices of Deprivation </a:t>
            </a:r>
            <a:r>
              <a:rPr lang="en-GB" sz="2400" i="1" dirty="0" smtClean="0"/>
              <a:t>2010</a:t>
            </a:r>
          </a:p>
          <a:p>
            <a:endParaRPr lang="en-GB" sz="2400" i="1" dirty="0"/>
          </a:p>
          <a:p>
            <a:pPr marL="109728" indent="0">
              <a:buNone/>
            </a:pPr>
            <a:r>
              <a:rPr lang="en-GB" sz="2400" dirty="0" smtClean="0"/>
              <a:t>							Thank you</a:t>
            </a:r>
            <a:endParaRPr lang="en-GB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DSA 3 Nov 2012</a:t>
            </a:r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 smtClean="0"/>
              <a:t>Key references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1BD8E-7CE0-4752-9BA1-DA6BD9A1CF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4300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888</Words>
  <Application>Microsoft Macintosh PowerPoint</Application>
  <PresentationFormat>On-screen Show (4:3)</PresentationFormat>
  <Paragraphs>170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Concourse</vt:lpstr>
      <vt:lpstr>Understanding Urban Deprivation:  a northern perspective using case studies from East and South London   </vt:lpstr>
      <vt:lpstr>Aim</vt:lpstr>
      <vt:lpstr>The literature</vt:lpstr>
      <vt:lpstr>3 London Case study sites</vt:lpstr>
      <vt:lpstr>Index of Multiple Deprivation (IMD)</vt:lpstr>
      <vt:lpstr>PowerPoint Presentation</vt:lpstr>
      <vt:lpstr>PowerPoint Presentation</vt:lpstr>
      <vt:lpstr>PowerPoint Presentation</vt:lpstr>
      <vt:lpstr>PowerPoint Presentation</vt:lpstr>
      <vt:lpstr>Methodology – initial framework</vt:lpstr>
      <vt:lpstr>Way forward</vt:lpstr>
      <vt:lpstr>Questions</vt:lpstr>
      <vt:lpstr>Key 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Understanding Urban Deprivation: a northern perspective</dc:title>
  <dc:creator>USER</dc:creator>
  <cp:lastModifiedBy>Vijayshil Gautam</cp:lastModifiedBy>
  <cp:revision>34</cp:revision>
  <dcterms:created xsi:type="dcterms:W3CDTF">2012-10-29T19:03:59Z</dcterms:created>
  <dcterms:modified xsi:type="dcterms:W3CDTF">2012-10-31T15:54:31Z</dcterms:modified>
</cp:coreProperties>
</file>