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7"/>
  </p:notesMasterIdLst>
  <p:sldIdLst>
    <p:sldId id="259"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58" r:id="rId1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77C"/>
    <a:srgbClr val="86112B"/>
    <a:srgbClr val="FFCC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ZA"/>
          </a:p>
        </p:txBody>
      </p:sp>
      <p:sp>
        <p:nvSpPr>
          <p:cNvPr id="337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ZA"/>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37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ZA" noProof="0" smtClean="0"/>
              <a:t>Click to edit Master text styles</a:t>
            </a:r>
          </a:p>
          <a:p>
            <a:pPr lvl="1"/>
            <a:r>
              <a:rPr lang="en-ZA" noProof="0" smtClean="0"/>
              <a:t>Second level</a:t>
            </a:r>
          </a:p>
          <a:p>
            <a:pPr lvl="2"/>
            <a:r>
              <a:rPr lang="en-ZA" noProof="0" smtClean="0"/>
              <a:t>Third level</a:t>
            </a:r>
          </a:p>
          <a:p>
            <a:pPr lvl="3"/>
            <a:r>
              <a:rPr lang="en-ZA" noProof="0" smtClean="0"/>
              <a:t>Fourth level</a:t>
            </a:r>
          </a:p>
          <a:p>
            <a:pPr lvl="4"/>
            <a:r>
              <a:rPr lang="en-ZA" noProof="0" smtClean="0"/>
              <a:t>Fifth level</a:t>
            </a:r>
          </a:p>
        </p:txBody>
      </p:sp>
      <p:sp>
        <p:nvSpPr>
          <p:cNvPr id="337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ZA"/>
          </a:p>
        </p:txBody>
      </p:sp>
      <p:sp>
        <p:nvSpPr>
          <p:cNvPr id="337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2D44963-DD7D-4957-A611-540D564275B9}" type="slidenum">
              <a:rPr lang="en-ZA"/>
              <a:pPr>
                <a:defRPr/>
              </a:pPr>
              <a:t>‹#›</a:t>
            </a:fld>
            <a:endParaRPr lang="en-Z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179388" y="1773238"/>
            <a:ext cx="6337300" cy="1079500"/>
          </a:xfrm>
        </p:spPr>
        <p:txBody>
          <a:bodyPr/>
          <a:lstStyle>
            <a:lvl1pPr algn="r">
              <a:defRPr sz="3200"/>
            </a:lvl1pPr>
          </a:lstStyle>
          <a:p>
            <a:r>
              <a:rPr lang="en-US" smtClean="0"/>
              <a:t>Click to edit Master title style</a:t>
            </a:r>
            <a:endParaRPr lang="en-ZA"/>
          </a:p>
        </p:txBody>
      </p:sp>
      <p:sp>
        <p:nvSpPr>
          <p:cNvPr id="29699" name="Rectangle 3"/>
          <p:cNvSpPr>
            <a:spLocks noGrp="1" noChangeArrowheads="1"/>
          </p:cNvSpPr>
          <p:nvPr>
            <p:ph type="subTitle" idx="1"/>
          </p:nvPr>
        </p:nvSpPr>
        <p:spPr>
          <a:xfrm>
            <a:off x="179388" y="3357563"/>
            <a:ext cx="6337300" cy="792162"/>
          </a:xfrm>
        </p:spPr>
        <p:txBody>
          <a:bodyPr/>
          <a:lstStyle>
            <a:lvl1pPr marL="0" indent="0" algn="r">
              <a:buFontTx/>
              <a:buNone/>
              <a:defRPr>
                <a:latin typeface="Arial" charset="0"/>
              </a:defRPr>
            </a:lvl1pPr>
          </a:lstStyle>
          <a:p>
            <a:r>
              <a:rPr lang="en-US" smtClean="0"/>
              <a:t>Click to edit Master subtitle style</a:t>
            </a:r>
            <a:endParaRPr lang="en-Z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Rectangle 7"/>
          <p:cNvSpPr>
            <a:spLocks noGrp="1" noChangeArrowheads="1"/>
          </p:cNvSpPr>
          <p:nvPr>
            <p:ph type="sldNum" sz="quarter" idx="10"/>
          </p:nvPr>
        </p:nvSpPr>
        <p:spPr>
          <a:ln/>
        </p:spPr>
        <p:txBody>
          <a:bodyPr/>
          <a:lstStyle>
            <a:lvl1pPr>
              <a:defRPr/>
            </a:lvl1pPr>
          </a:lstStyle>
          <a:p>
            <a:pPr>
              <a:defRPr/>
            </a:pPr>
            <a:fld id="{4805322A-0846-4F5A-B6F7-E6E8BAE3D85B}" type="slidenum">
              <a:rPr lang="en-ZA"/>
              <a:pPr>
                <a:defRPr/>
              </a:pPr>
              <a:t>‹#›</a:t>
            </a:fld>
            <a:endParaRPr lang="en-Z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dirty="0"/>
          </a:p>
        </p:txBody>
      </p:sp>
      <p:sp>
        <p:nvSpPr>
          <p:cNvPr id="3" name="Content Placeholder 2"/>
          <p:cNvSpPr>
            <a:spLocks noGrp="1"/>
          </p:cNvSpPr>
          <p:nvPr>
            <p:ph sz="half" idx="1"/>
          </p:nvPr>
        </p:nvSpPr>
        <p:spPr>
          <a:xfrm>
            <a:off x="466725" y="1150938"/>
            <a:ext cx="4038600" cy="5038725"/>
          </a:xfrm>
        </p:spPr>
        <p:txBody>
          <a:bodyPr/>
          <a:lstStyle>
            <a:lvl1pPr>
              <a:defRPr sz="2000"/>
            </a:lvl1pPr>
            <a:lvl2pPr>
              <a:defRPr sz="1800"/>
            </a:lvl2pPr>
            <a:lvl3pPr>
              <a:defRPr sz="1600"/>
            </a:lvl3pPr>
            <a:lvl4pPr>
              <a:defRPr sz="1400"/>
            </a:lvl4pPr>
            <a:lvl5pPr>
              <a:defRPr sz="12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dirty="0"/>
          </a:p>
        </p:txBody>
      </p:sp>
      <p:sp>
        <p:nvSpPr>
          <p:cNvPr id="4" name="Content Placeholder 3"/>
          <p:cNvSpPr>
            <a:spLocks noGrp="1"/>
          </p:cNvSpPr>
          <p:nvPr>
            <p:ph sz="half" idx="2"/>
          </p:nvPr>
        </p:nvSpPr>
        <p:spPr>
          <a:xfrm>
            <a:off x="4657725" y="1150938"/>
            <a:ext cx="4038600" cy="5038725"/>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dirty="0"/>
          </a:p>
        </p:txBody>
      </p:sp>
      <p:sp>
        <p:nvSpPr>
          <p:cNvPr id="5" name="Rectangle 7"/>
          <p:cNvSpPr>
            <a:spLocks noGrp="1" noChangeArrowheads="1"/>
          </p:cNvSpPr>
          <p:nvPr>
            <p:ph type="sldNum" sz="quarter" idx="10"/>
          </p:nvPr>
        </p:nvSpPr>
        <p:spPr>
          <a:ln/>
        </p:spPr>
        <p:txBody>
          <a:bodyPr/>
          <a:lstStyle>
            <a:lvl1pPr>
              <a:defRPr/>
            </a:lvl1pPr>
          </a:lstStyle>
          <a:p>
            <a:pPr>
              <a:defRPr/>
            </a:pPr>
            <a:fld id="{B88C6C1B-443C-4F4E-85FE-58A095A5D40E}" type="slidenum">
              <a:rPr lang="en-ZA"/>
              <a:pPr>
                <a:defRPr/>
              </a:pPr>
              <a:t>‹#›</a:t>
            </a:fld>
            <a:endParaRPr lang="en-Z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Rectangle 7"/>
          <p:cNvSpPr>
            <a:spLocks noGrp="1" noChangeArrowheads="1"/>
          </p:cNvSpPr>
          <p:nvPr>
            <p:ph type="sldNum" sz="quarter" idx="10"/>
          </p:nvPr>
        </p:nvSpPr>
        <p:spPr>
          <a:ln/>
        </p:spPr>
        <p:txBody>
          <a:bodyPr/>
          <a:lstStyle>
            <a:lvl1pPr>
              <a:defRPr/>
            </a:lvl1pPr>
          </a:lstStyle>
          <a:p>
            <a:pPr>
              <a:defRPr/>
            </a:pPr>
            <a:fld id="{DA3D5E87-430C-4470-9B4F-138231487AD9}" type="slidenum">
              <a:rPr lang="en-ZA"/>
              <a:pPr>
                <a:defRPr/>
              </a:pPr>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sldNum" sz="quarter" idx="10"/>
          </p:nvPr>
        </p:nvSpPr>
        <p:spPr>
          <a:ln/>
        </p:spPr>
        <p:txBody>
          <a:bodyPr/>
          <a:lstStyle>
            <a:lvl1pPr>
              <a:defRPr/>
            </a:lvl1pPr>
          </a:lstStyle>
          <a:p>
            <a:pPr>
              <a:defRPr/>
            </a:pPr>
            <a:fld id="{617F73B4-00C4-4077-8AC1-9795155744C7}" type="slidenum">
              <a:rPr lang="en-ZA"/>
              <a:pPr>
                <a:defRPr/>
              </a:pPr>
              <a:t>‹#›</a:t>
            </a:fld>
            <a:endParaRPr lang="en-Z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152000"/>
            <a:ext cx="5111750" cy="5148000"/>
          </a:xfrm>
        </p:spPr>
        <p:txBody>
          <a:bodyPr/>
          <a:lstStyle>
            <a:lvl1pPr>
              <a:defRPr sz="2000"/>
            </a:lvl1pPr>
            <a:lvl2pPr>
              <a:defRPr sz="1800"/>
            </a:lvl2pPr>
            <a:lvl3pPr>
              <a:defRPr sz="1600"/>
            </a:lvl3pPr>
            <a:lvl4pPr>
              <a:defRPr sz="1400"/>
            </a:lvl4pPr>
            <a:lvl5pPr>
              <a:defRPr sz="12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dirty="0"/>
          </a:p>
        </p:txBody>
      </p:sp>
      <p:sp>
        <p:nvSpPr>
          <p:cNvPr id="4" name="Text Placeholder 3"/>
          <p:cNvSpPr>
            <a:spLocks noGrp="1"/>
          </p:cNvSpPr>
          <p:nvPr>
            <p:ph type="body" sz="half" idx="2"/>
          </p:nvPr>
        </p:nvSpPr>
        <p:spPr>
          <a:xfrm>
            <a:off x="468000" y="1151999"/>
            <a:ext cx="3008313" cy="5148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Title 1"/>
          <p:cNvSpPr>
            <a:spLocks noGrp="1"/>
          </p:cNvSpPr>
          <p:nvPr>
            <p:ph type="title"/>
          </p:nvPr>
        </p:nvSpPr>
        <p:spPr>
          <a:xfrm>
            <a:off x="466725" y="250825"/>
            <a:ext cx="6478588" cy="576263"/>
          </a:xfrm>
        </p:spPr>
        <p:txBody>
          <a:bodyPr/>
          <a:lstStyle/>
          <a:p>
            <a:r>
              <a:rPr lang="en-US" smtClean="0"/>
              <a:t>Click to edit Master title style</a:t>
            </a:r>
            <a:endParaRPr lang="en-ZA"/>
          </a:p>
        </p:txBody>
      </p:sp>
      <p:sp>
        <p:nvSpPr>
          <p:cNvPr id="5" name="Rectangle 7"/>
          <p:cNvSpPr>
            <a:spLocks noGrp="1" noChangeArrowheads="1"/>
          </p:cNvSpPr>
          <p:nvPr>
            <p:ph type="sldNum" sz="quarter" idx="10"/>
          </p:nvPr>
        </p:nvSpPr>
        <p:spPr>
          <a:ln/>
        </p:spPr>
        <p:txBody>
          <a:bodyPr/>
          <a:lstStyle>
            <a:lvl1pPr>
              <a:defRPr/>
            </a:lvl1pPr>
          </a:lstStyle>
          <a:p>
            <a:pPr>
              <a:defRPr/>
            </a:pPr>
            <a:fld id="{94EC5F1B-EC60-42E6-B726-1A4D4798BCAB}" type="slidenum">
              <a:rPr lang="en-ZA"/>
              <a:pPr>
                <a:defRPr/>
              </a:pPr>
              <a:t>‹#›</a:t>
            </a:fld>
            <a:endParaRPr lang="en-Z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728000" y="1152000"/>
            <a:ext cx="5400000" cy="414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ZA" noProof="0" dirty="0" smtClean="0"/>
          </a:p>
        </p:txBody>
      </p:sp>
      <p:sp>
        <p:nvSpPr>
          <p:cNvPr id="4" name="Text Placeholder 3"/>
          <p:cNvSpPr>
            <a:spLocks noGrp="1"/>
          </p:cNvSpPr>
          <p:nvPr>
            <p:ph type="body" sz="half" idx="2"/>
          </p:nvPr>
        </p:nvSpPr>
        <p:spPr>
          <a:xfrm>
            <a:off x="1728000" y="5400000"/>
            <a:ext cx="54000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Title 1"/>
          <p:cNvSpPr>
            <a:spLocks noGrp="1"/>
          </p:cNvSpPr>
          <p:nvPr>
            <p:ph type="title"/>
          </p:nvPr>
        </p:nvSpPr>
        <p:spPr>
          <a:xfrm>
            <a:off x="466725" y="250825"/>
            <a:ext cx="6478588" cy="576263"/>
          </a:xfrm>
        </p:spPr>
        <p:txBody>
          <a:bodyPr/>
          <a:lstStyle/>
          <a:p>
            <a:r>
              <a:rPr lang="en-US" smtClean="0"/>
              <a:t>Click to edit Master title style</a:t>
            </a:r>
            <a:endParaRPr lang="en-ZA"/>
          </a:p>
        </p:txBody>
      </p:sp>
      <p:sp>
        <p:nvSpPr>
          <p:cNvPr id="5" name="Rectangle 7"/>
          <p:cNvSpPr>
            <a:spLocks noGrp="1" noChangeArrowheads="1"/>
          </p:cNvSpPr>
          <p:nvPr>
            <p:ph type="sldNum" sz="quarter" idx="10"/>
          </p:nvPr>
        </p:nvSpPr>
        <p:spPr>
          <a:ln/>
        </p:spPr>
        <p:txBody>
          <a:bodyPr/>
          <a:lstStyle>
            <a:lvl1pPr>
              <a:defRPr/>
            </a:lvl1pPr>
          </a:lstStyle>
          <a:p>
            <a:pPr>
              <a:defRPr/>
            </a:pPr>
            <a:fld id="{DE0C2C72-1D50-4FAE-9421-B7435389EA68}" type="slidenum">
              <a:rPr lang="en-ZA"/>
              <a:pPr>
                <a:defRPr/>
              </a:pPr>
              <a:t>‹#›</a:t>
            </a:fld>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6725" y="250825"/>
            <a:ext cx="6478588" cy="5762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66725" y="1079500"/>
            <a:ext cx="8229600" cy="51101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endParaRPr lang="en-US" smtClean="0"/>
          </a:p>
          <a:p>
            <a:pPr lvl="0"/>
            <a:r>
              <a:rPr lang="en-US" smtClean="0"/>
              <a:t>Click to edit Master text styles. </a:t>
            </a:r>
          </a:p>
          <a:p>
            <a:pPr lvl="1"/>
            <a:r>
              <a:rPr lang="en-US" smtClean="0"/>
              <a:t>Second level. Rest of the text</a:t>
            </a:r>
          </a:p>
          <a:p>
            <a:pPr lvl="2"/>
            <a:r>
              <a:rPr lang="en-US" smtClean="0"/>
              <a:t>Third level. Rest of the text</a:t>
            </a:r>
          </a:p>
          <a:p>
            <a:pPr lvl="3"/>
            <a:r>
              <a:rPr lang="en-US" smtClean="0"/>
              <a:t>Fourth level. Rest of the text</a:t>
            </a:r>
          </a:p>
          <a:p>
            <a:pPr lvl="4"/>
            <a:r>
              <a:rPr lang="en-US" smtClean="0"/>
              <a:t>Fifth level. Rest of the text</a:t>
            </a:r>
          </a:p>
        </p:txBody>
      </p:sp>
      <p:sp>
        <p:nvSpPr>
          <p:cNvPr id="1031" name="Rectangle 7"/>
          <p:cNvSpPr>
            <a:spLocks noGrp="1" noChangeArrowheads="1"/>
          </p:cNvSpPr>
          <p:nvPr>
            <p:ph type="sldNum" sz="quarter" idx="4"/>
          </p:nvPr>
        </p:nvSpPr>
        <p:spPr bwMode="auto">
          <a:xfrm>
            <a:off x="4138613" y="6423025"/>
            <a:ext cx="86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pPr>
              <a:defRPr/>
            </a:pPr>
            <a:fld id="{CEA2FE8A-ED90-43F7-A8DD-92AE6C0195E9}" type="slidenum">
              <a:rPr lang="en-ZA"/>
              <a:pPr>
                <a:defRPr/>
              </a:pPr>
              <a:t>‹#›</a:t>
            </a:fld>
            <a:endParaRPr lang="en-ZA"/>
          </a:p>
        </p:txBody>
      </p:sp>
    </p:spTree>
  </p:cSld>
  <p:clrMap bg1="lt1" tx1="dk1" bg2="lt2" tx2="dk2" accent1="accent1" accent2="accent2" accent3="accent3" accent4="accent4" accent5="accent5" accent6="accent6" hlink="hlink" folHlink="folHlink"/>
  <p:sldLayoutIdLst>
    <p:sldLayoutId id="2147483681" r:id="rId1"/>
    <p:sldLayoutId id="2147483675" r:id="rId2"/>
    <p:sldLayoutId id="2147483676" r:id="rId3"/>
    <p:sldLayoutId id="2147483677" r:id="rId4"/>
    <p:sldLayoutId id="2147483678" r:id="rId5"/>
    <p:sldLayoutId id="2147483679" r:id="rId6"/>
    <p:sldLayoutId id="2147483680" r:id="rId7"/>
  </p:sldLayoutIdLst>
  <p:txStyles>
    <p:titleStyle>
      <a:lvl1pPr algn="l" rtl="0" eaLnBrk="1" fontAlgn="base" hangingPunct="1">
        <a:spcBef>
          <a:spcPct val="0"/>
        </a:spcBef>
        <a:spcAft>
          <a:spcPct val="0"/>
        </a:spcAft>
        <a:defRPr sz="2800">
          <a:solidFill>
            <a:schemeClr val="tx1"/>
          </a:solidFill>
          <a:latin typeface="+mj-lt"/>
          <a:ea typeface="+mj-ea"/>
          <a:cs typeface="+mj-cs"/>
        </a:defRPr>
      </a:lvl1pPr>
      <a:lvl2pPr algn="l" rtl="0" eaLnBrk="1" fontAlgn="base" hangingPunct="1">
        <a:spcBef>
          <a:spcPct val="0"/>
        </a:spcBef>
        <a:spcAft>
          <a:spcPct val="0"/>
        </a:spcAft>
        <a:defRPr sz="2800">
          <a:solidFill>
            <a:schemeClr val="tx1"/>
          </a:solidFill>
          <a:latin typeface="Arial" charset="0"/>
        </a:defRPr>
      </a:lvl2pPr>
      <a:lvl3pPr algn="l" rtl="0" eaLnBrk="1" fontAlgn="base" hangingPunct="1">
        <a:spcBef>
          <a:spcPct val="0"/>
        </a:spcBef>
        <a:spcAft>
          <a:spcPct val="0"/>
        </a:spcAft>
        <a:defRPr sz="2800">
          <a:solidFill>
            <a:schemeClr val="tx1"/>
          </a:solidFill>
          <a:latin typeface="Arial" charset="0"/>
        </a:defRPr>
      </a:lvl3pPr>
      <a:lvl4pPr algn="l" rtl="0" eaLnBrk="1" fontAlgn="base" hangingPunct="1">
        <a:spcBef>
          <a:spcPct val="0"/>
        </a:spcBef>
        <a:spcAft>
          <a:spcPct val="0"/>
        </a:spcAft>
        <a:defRPr sz="2800">
          <a:solidFill>
            <a:schemeClr val="tx1"/>
          </a:solidFill>
          <a:latin typeface="Arial" charset="0"/>
        </a:defRPr>
      </a:lvl4pPr>
      <a:lvl5pPr algn="l" rtl="0" eaLnBrk="1" fontAlgn="base" hangingPunct="1">
        <a:spcBef>
          <a:spcPct val="0"/>
        </a:spcBef>
        <a:spcAft>
          <a:spcPct val="0"/>
        </a:spcAft>
        <a:defRPr sz="2800">
          <a:solidFill>
            <a:schemeClr val="tx1"/>
          </a:solidFill>
          <a:latin typeface="Arial" charset="0"/>
        </a:defRPr>
      </a:lvl5pPr>
      <a:lvl6pPr marL="457200" algn="l" rtl="0" eaLnBrk="1" fontAlgn="base" hangingPunct="1">
        <a:spcBef>
          <a:spcPct val="0"/>
        </a:spcBef>
        <a:spcAft>
          <a:spcPct val="0"/>
        </a:spcAft>
        <a:defRPr sz="2800">
          <a:solidFill>
            <a:schemeClr val="tx1"/>
          </a:solidFill>
          <a:latin typeface="Arial" charset="0"/>
        </a:defRPr>
      </a:lvl6pPr>
      <a:lvl7pPr marL="914400" algn="l" rtl="0" eaLnBrk="1" fontAlgn="base" hangingPunct="1">
        <a:spcBef>
          <a:spcPct val="0"/>
        </a:spcBef>
        <a:spcAft>
          <a:spcPct val="0"/>
        </a:spcAft>
        <a:defRPr sz="2800">
          <a:solidFill>
            <a:schemeClr val="tx1"/>
          </a:solidFill>
          <a:latin typeface="Arial" charset="0"/>
        </a:defRPr>
      </a:lvl7pPr>
      <a:lvl8pPr marL="1371600" algn="l" rtl="0" eaLnBrk="1" fontAlgn="base" hangingPunct="1">
        <a:spcBef>
          <a:spcPct val="0"/>
        </a:spcBef>
        <a:spcAft>
          <a:spcPct val="0"/>
        </a:spcAft>
        <a:defRPr sz="2800">
          <a:solidFill>
            <a:schemeClr val="tx1"/>
          </a:solidFill>
          <a:latin typeface="Arial" charset="0"/>
        </a:defRPr>
      </a:lvl8pPr>
      <a:lvl9pPr marL="1828800" algn="l" rtl="0" eaLnBrk="1" fontAlgn="base" hangingPunct="1">
        <a:spcBef>
          <a:spcPct val="0"/>
        </a:spcBef>
        <a:spcAft>
          <a:spcPct val="0"/>
        </a:spcAft>
        <a:defRPr sz="2800">
          <a:solidFill>
            <a:schemeClr val="tx1"/>
          </a:solidFill>
          <a:latin typeface="Arial" charset="0"/>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mn-ea"/>
          <a:cs typeface="+mn-cs"/>
        </a:defRPr>
      </a:lvl1pPr>
      <a:lvl2pPr marL="742950" indent="-285750" algn="l" rtl="0" eaLnBrk="1" fontAlgn="base" hangingPunct="1">
        <a:spcBef>
          <a:spcPct val="20000"/>
        </a:spcBef>
        <a:spcAft>
          <a:spcPct val="0"/>
        </a:spcAft>
        <a:buChar char="–"/>
        <a:defRPr>
          <a:solidFill>
            <a:schemeClr val="tx1"/>
          </a:solidFill>
          <a:latin typeface="+mn-lt"/>
        </a:defRPr>
      </a:lvl2pPr>
      <a:lvl3pPr marL="1143000" indent="-228600" algn="l" rtl="0" eaLnBrk="1" fontAlgn="base" hangingPunct="1">
        <a:spcBef>
          <a:spcPct val="20000"/>
        </a:spcBef>
        <a:spcAft>
          <a:spcPct val="0"/>
        </a:spcAft>
        <a:buChar char="•"/>
        <a:defRPr sz="1600">
          <a:solidFill>
            <a:schemeClr val="tx1"/>
          </a:solidFill>
          <a:latin typeface="+mn-lt"/>
        </a:defRPr>
      </a:lvl3pPr>
      <a:lvl4pPr marL="1600200" indent="-228600" algn="l" rtl="0" eaLnBrk="1" fontAlgn="base" hangingPunct="1">
        <a:spcBef>
          <a:spcPct val="20000"/>
        </a:spcBef>
        <a:spcAft>
          <a:spcPct val="0"/>
        </a:spcAft>
        <a:buChar char="–"/>
        <a:defRPr sz="1400">
          <a:solidFill>
            <a:schemeClr val="tx1"/>
          </a:solidFill>
          <a:latin typeface="+mn-lt"/>
        </a:defRPr>
      </a:lvl4pPr>
      <a:lvl5pPr marL="2057400" indent="-228600" algn="l" rtl="0" eaLnBrk="1" fontAlgn="base" hangingPunct="1">
        <a:spcBef>
          <a:spcPct val="20000"/>
        </a:spcBef>
        <a:spcAft>
          <a:spcPct val="0"/>
        </a:spcAft>
        <a:buChar char="»"/>
        <a:defRPr sz="1200">
          <a:solidFill>
            <a:schemeClr val="tx1"/>
          </a:solidFill>
          <a:latin typeface="+mn-lt"/>
        </a:defRPr>
      </a:lvl5pPr>
      <a:lvl6pPr marL="2514600" indent="-228600" algn="l" rtl="0" eaLnBrk="1" fontAlgn="base" hangingPunct="1">
        <a:spcBef>
          <a:spcPct val="20000"/>
        </a:spcBef>
        <a:spcAft>
          <a:spcPct val="0"/>
        </a:spcAft>
        <a:buChar char="»"/>
        <a:defRPr sz="1200">
          <a:solidFill>
            <a:schemeClr val="tx1"/>
          </a:solidFill>
          <a:latin typeface="+mn-lt"/>
        </a:defRPr>
      </a:lvl6pPr>
      <a:lvl7pPr marL="2971800" indent="-228600" algn="l" rtl="0" eaLnBrk="1" fontAlgn="base" hangingPunct="1">
        <a:spcBef>
          <a:spcPct val="20000"/>
        </a:spcBef>
        <a:spcAft>
          <a:spcPct val="0"/>
        </a:spcAft>
        <a:buChar char="»"/>
        <a:defRPr sz="1200">
          <a:solidFill>
            <a:schemeClr val="tx1"/>
          </a:solidFill>
          <a:latin typeface="+mn-lt"/>
        </a:defRPr>
      </a:lvl7pPr>
      <a:lvl8pPr marL="3429000" indent="-228600" algn="l" rtl="0" eaLnBrk="1" fontAlgn="base" hangingPunct="1">
        <a:spcBef>
          <a:spcPct val="20000"/>
        </a:spcBef>
        <a:spcAft>
          <a:spcPct val="0"/>
        </a:spcAft>
        <a:buChar char="»"/>
        <a:defRPr sz="1200">
          <a:solidFill>
            <a:schemeClr val="tx1"/>
          </a:solidFill>
          <a:latin typeface="+mn-lt"/>
        </a:defRPr>
      </a:lvl8pPr>
      <a:lvl9pPr marL="3886200" indent="-228600" algn="l" rtl="0" eaLnBrk="1" fontAlgn="base" hangingPunct="1">
        <a:spcBef>
          <a:spcPct val="20000"/>
        </a:spcBef>
        <a:spcAft>
          <a:spcPct val="0"/>
        </a:spcAft>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ctrTitle"/>
          </p:nvPr>
        </p:nvSpPr>
        <p:spPr/>
        <p:txBody>
          <a:bodyPr/>
          <a:lstStyle/>
          <a:p>
            <a:r>
              <a:rPr lang="en-US" b="1" dirty="0" smtClean="0"/>
              <a:t> </a:t>
            </a:r>
            <a:r>
              <a:rPr lang="en-US" sz="1600" b="1" dirty="0" smtClean="0"/>
              <a:t>CLIMATE CHANGE, POVERTY AND HUMAN SECURITY IN SOUTH AFRICA</a:t>
            </a:r>
            <a:br>
              <a:rPr lang="en-US" sz="1600" b="1" dirty="0" smtClean="0"/>
            </a:br>
            <a:r>
              <a:rPr lang="en-US" sz="1400" b="1" dirty="0" smtClean="0"/>
              <a:t>DSA Annual Conference, 3</a:t>
            </a:r>
            <a:r>
              <a:rPr lang="en-US" sz="1400" b="1" baseline="30000" dirty="0" smtClean="0"/>
              <a:t>rd</a:t>
            </a:r>
            <a:r>
              <a:rPr lang="en-US" sz="1400" b="1" dirty="0" smtClean="0"/>
              <a:t> November 2012, London, UK</a:t>
            </a:r>
            <a:r>
              <a:rPr lang="en-US" sz="1400" dirty="0" smtClean="0"/>
              <a:t/>
            </a:r>
            <a:br>
              <a:rPr lang="en-US" sz="1400" dirty="0" smtClean="0"/>
            </a:br>
            <a:endParaRPr lang="en-US" sz="1400" dirty="0" smtClean="0"/>
          </a:p>
        </p:txBody>
      </p:sp>
      <p:sp>
        <p:nvSpPr>
          <p:cNvPr id="3075" name="Rectangle 5"/>
          <p:cNvSpPr>
            <a:spLocks noGrp="1" noChangeArrowheads="1"/>
          </p:cNvSpPr>
          <p:nvPr>
            <p:ph type="subTitle" idx="1"/>
          </p:nvPr>
        </p:nvSpPr>
        <p:spPr/>
        <p:txBody>
          <a:bodyPr/>
          <a:lstStyle/>
          <a:p>
            <a:pPr eaLnBrk="1" hangingPunct="1"/>
            <a:r>
              <a:rPr lang="en-US" sz="1600" dirty="0" smtClean="0"/>
              <a:t>B.C.CHIKULO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p:txBody>
          <a:bodyPr/>
          <a:lstStyle/>
          <a:p>
            <a:pPr>
              <a:buFont typeface="Wingdings" pitchFamily="2" charset="2"/>
              <a:buChar char="§"/>
            </a:pPr>
            <a:r>
              <a:rPr lang="en-US" sz="1600" dirty="0" smtClean="0"/>
              <a:t>This paper examines climate change, poverty and human security issues in South Africa.</a:t>
            </a:r>
          </a:p>
          <a:p>
            <a:pPr algn="just">
              <a:buFont typeface="Wingdings" pitchFamily="2" charset="2"/>
              <a:buChar char="§"/>
            </a:pPr>
            <a:r>
              <a:rPr lang="en-US" sz="1600" dirty="0" smtClean="0"/>
              <a:t>n South Africa, climate change mitigation poses significant challenges to the South African Government because it has to juggle the needs of its energy-intensive economy based on coal with resultant very high emissions, with the critical issues of poverty and human security, as well as a host of daunting development challenges inherited from the Apartheid regime.</a:t>
            </a:r>
          </a:p>
          <a:p>
            <a:pPr algn="just">
              <a:buFont typeface="Wingdings" pitchFamily="2" charset="2"/>
              <a:buChar char="§"/>
            </a:pPr>
            <a:r>
              <a:rPr lang="en-US" sz="1600" dirty="0" smtClean="0"/>
              <a:t>The paper is organized into seven sections:</a:t>
            </a:r>
          </a:p>
          <a:p>
            <a:pPr algn="just">
              <a:buFont typeface="Wingdings" pitchFamily="2" charset="2"/>
              <a:buChar char="ü"/>
            </a:pPr>
            <a:r>
              <a:rPr lang="en-US" sz="1600" dirty="0" smtClean="0"/>
              <a:t>Socio-economic Profile of the Country</a:t>
            </a:r>
          </a:p>
          <a:p>
            <a:pPr algn="just">
              <a:buFont typeface="Wingdings" pitchFamily="2" charset="2"/>
              <a:buChar char="ü"/>
            </a:pPr>
            <a:r>
              <a:rPr lang="en-US" sz="1600" dirty="0" smtClean="0"/>
              <a:t>Policy Framework for Poverty Alleviation</a:t>
            </a:r>
          </a:p>
          <a:p>
            <a:pPr algn="just">
              <a:buFont typeface="Wingdings" pitchFamily="2" charset="2"/>
              <a:buChar char="ü"/>
            </a:pPr>
            <a:r>
              <a:rPr lang="en-US" sz="1600" dirty="0" smtClean="0"/>
              <a:t>Policy Frameworks Responses to Climate Change </a:t>
            </a:r>
          </a:p>
          <a:p>
            <a:pPr algn="just">
              <a:buFont typeface="Wingdings" pitchFamily="2" charset="2"/>
              <a:buChar char="ü"/>
            </a:pPr>
            <a:r>
              <a:rPr lang="en-US" sz="1600" dirty="0" smtClean="0"/>
              <a:t>Effects of Climate Change </a:t>
            </a:r>
          </a:p>
          <a:p>
            <a:pPr algn="just">
              <a:buFont typeface="Wingdings" pitchFamily="2" charset="2"/>
              <a:buChar char="ü"/>
            </a:pPr>
            <a:r>
              <a:rPr lang="en-US" sz="1600" dirty="0" smtClean="0"/>
              <a:t>Impacts of Climate Change </a:t>
            </a:r>
          </a:p>
          <a:p>
            <a:pPr algn="just">
              <a:buFont typeface="Wingdings" pitchFamily="2" charset="2"/>
              <a:buChar char="ü"/>
            </a:pPr>
            <a:r>
              <a:rPr lang="en-US" sz="1600" dirty="0" smtClean="0"/>
              <a:t>Delivery of Basic </a:t>
            </a:r>
            <a:r>
              <a:rPr lang="en-US" sz="1600" smtClean="0"/>
              <a:t>Social Services</a:t>
            </a:r>
            <a:endParaRPr lang="en-US" sz="1600" dirty="0" smtClean="0"/>
          </a:p>
          <a:p>
            <a:pPr algn="just">
              <a:buFont typeface="Wingdings" pitchFamily="2" charset="2"/>
              <a:buChar char="ü"/>
            </a:pPr>
            <a:r>
              <a:rPr lang="en-US" sz="1600" dirty="0" smtClean="0"/>
              <a:t>Poverty and Inequality</a:t>
            </a:r>
          </a:p>
          <a:p>
            <a:pPr algn="just">
              <a:buFont typeface="Wingdings" pitchFamily="2" charset="2"/>
              <a:buChar char="ü"/>
            </a:pPr>
            <a:r>
              <a:rPr lang="en-US" sz="1600" dirty="0" smtClean="0"/>
              <a:t>Conclusion</a:t>
            </a:r>
          </a:p>
          <a:p>
            <a:pPr algn="just">
              <a:buFont typeface="Wingdings" pitchFamily="2" charset="2"/>
              <a:buChar char="ü"/>
            </a:pPr>
            <a:endParaRPr lang="en-US" sz="1600" dirty="0" smtClean="0"/>
          </a:p>
          <a:p>
            <a:pPr algn="just">
              <a:buNone/>
            </a:pPr>
            <a:endParaRPr lang="en-US" sz="1600" dirty="0" smtClean="0"/>
          </a:p>
        </p:txBody>
      </p:sp>
      <p:sp>
        <p:nvSpPr>
          <p:cNvPr id="4" name="Title 3"/>
          <p:cNvSpPr>
            <a:spLocks noGrp="1"/>
          </p:cNvSpPr>
          <p:nvPr>
            <p:ph type="title"/>
          </p:nvPr>
        </p:nvSpPr>
        <p:spPr/>
        <p:txBody>
          <a:bodyPr/>
          <a:lstStyle/>
          <a:p>
            <a:r>
              <a:rPr lang="en-US" sz="1600" dirty="0" smtClean="0"/>
              <a:t>INTRODUCTION</a:t>
            </a:r>
            <a:endParaRPr lang="en-US" sz="16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Socio-economic Profile </a:t>
            </a:r>
            <a:r>
              <a:rPr lang="en-US" sz="1600" dirty="0" smtClean="0"/>
              <a:t/>
            </a:r>
            <a:br>
              <a:rPr lang="en-US" sz="1600" dirty="0" smtClean="0"/>
            </a:b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dirty="0" smtClean="0"/>
              <a:t>South Africa, has an estimated population of 47.9 million people (SSA 2007b), and is one of the most sophisticated free-market economies on the African continent .</a:t>
            </a:r>
          </a:p>
          <a:p>
            <a:pPr>
              <a:buFont typeface="Wingdings" pitchFamily="2" charset="2"/>
              <a:buChar char="§"/>
            </a:pPr>
            <a:r>
              <a:rPr lang="en-US" sz="1600" dirty="0" smtClean="0"/>
              <a:t>South Africa is also the largest emitter of greenhouse gases on the African continent and the world’s biggest single emitter of CO</a:t>
            </a:r>
            <a:r>
              <a:rPr lang="en-US" sz="1600" baseline="-25000" dirty="0" smtClean="0"/>
              <a:t>2</a:t>
            </a:r>
            <a:r>
              <a:rPr lang="en-US" sz="1600" dirty="0" smtClean="0"/>
              <a:t> at 7.8 tons of CO</a:t>
            </a:r>
            <a:r>
              <a:rPr lang="en-US" sz="1600" baseline="-25000" dirty="0" smtClean="0"/>
              <a:t>2 </a:t>
            </a:r>
            <a:r>
              <a:rPr lang="en-US" sz="1600" dirty="0" smtClean="0"/>
              <a:t>annually (including non-energy emissions). </a:t>
            </a:r>
          </a:p>
          <a:p>
            <a:pPr>
              <a:buFont typeface="Wingdings" pitchFamily="2" charset="2"/>
              <a:buChar char="§"/>
            </a:pPr>
            <a:r>
              <a:rPr lang="en-US" sz="1600" dirty="0" smtClean="0"/>
              <a:t>This constitutes the 37th-highest CO</a:t>
            </a:r>
            <a:r>
              <a:rPr lang="en-US" sz="1600" baseline="-25000" dirty="0" smtClean="0"/>
              <a:t>2</a:t>
            </a:r>
            <a:r>
              <a:rPr lang="en-US" sz="1600" dirty="0" smtClean="0"/>
              <a:t> emissions per capita, higher than many OECD countries (</a:t>
            </a:r>
            <a:r>
              <a:rPr lang="en-US" sz="1600" dirty="0" err="1" smtClean="0"/>
              <a:t>Earthline</a:t>
            </a:r>
            <a:r>
              <a:rPr lang="en-US" sz="1600" dirty="0" smtClean="0"/>
              <a:t> Africa /Oxfam 2009).</a:t>
            </a:r>
          </a:p>
          <a:p>
            <a:pPr>
              <a:buFont typeface="Wingdings" pitchFamily="2" charset="2"/>
              <a:buChar char="§"/>
            </a:pPr>
            <a:r>
              <a:rPr lang="en-US" sz="1600" dirty="0" smtClean="0"/>
              <a:t>While the economy displays many first world-features, including a sophisticated financial and physical infrastructure, good telecommunications and energy supply networks , it is plagued with wide disparities in wealth. </a:t>
            </a:r>
          </a:p>
          <a:p>
            <a:pPr>
              <a:buFont typeface="Wingdings" pitchFamily="2" charset="2"/>
              <a:buChar char="§"/>
            </a:pPr>
            <a:r>
              <a:rPr lang="en-US" sz="1600" dirty="0" smtClean="0"/>
              <a:t>However, as a consequence of the legacy of Apartheid, the country’s economic system has the highest marked dualities in the world, with a sophisticated industrial economy existing alongside with an underdeveloped “informal” economy.</a:t>
            </a:r>
          </a:p>
          <a:p>
            <a:pPr>
              <a:buFont typeface="Wingdings" pitchFamily="2" charset="2"/>
              <a:buChar char="§"/>
            </a:pPr>
            <a:r>
              <a:rPr lang="en-US" sz="1600" dirty="0" smtClean="0"/>
              <a:t>South Africa’s </a:t>
            </a:r>
            <a:r>
              <a:rPr lang="en-US" sz="1600" dirty="0" err="1" smtClean="0"/>
              <a:t>Gini</a:t>
            </a:r>
            <a:r>
              <a:rPr lang="en-US" sz="1600" dirty="0" smtClean="0"/>
              <a:t> Co-efficient ranked the country at 117</a:t>
            </a:r>
            <a:r>
              <a:rPr lang="en-US" sz="1600" baseline="30000" dirty="0" smtClean="0"/>
              <a:t>th</a:t>
            </a:r>
            <a:r>
              <a:rPr lang="en-US" sz="1600" dirty="0" smtClean="0"/>
              <a:t> most economically unequal out of 126 countries; indicating a wide gap between economic wealth and development (UNDP 2007),</a:t>
            </a:r>
          </a:p>
          <a:p>
            <a:pPr>
              <a:buFont typeface="Wingdings" pitchFamily="2" charset="2"/>
              <a:buChar char="§"/>
            </a:pPr>
            <a:r>
              <a:rPr lang="en-US" sz="1600" dirty="0" smtClean="0"/>
              <a:t>47 percent of the population  are  classified as poor  (</a:t>
            </a:r>
            <a:r>
              <a:rPr lang="en-US" sz="1600" dirty="0" err="1" smtClean="0"/>
              <a:t>StatSA</a:t>
            </a:r>
            <a:r>
              <a:rPr lang="en-US" sz="1600" dirty="0" smtClean="0"/>
              <a:t> 2008).</a:t>
            </a:r>
          </a:p>
          <a:p>
            <a:pPr>
              <a:buFont typeface="Wingdings" pitchFamily="2" charset="2"/>
              <a:buChar char="§"/>
            </a:pPr>
            <a:r>
              <a:rPr lang="en-US" sz="1600" dirty="0" smtClean="0"/>
              <a:t>Poverty is unevenly distributed amongst provinces and amongst racial groups.</a:t>
            </a:r>
            <a:endParaRPr lang="en-US"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Policy frameworks for Poverty Alleviation</a:t>
            </a:r>
            <a:r>
              <a:rPr lang="en-US" sz="1600" dirty="0" smtClean="0"/>
              <a:t/>
            </a:r>
            <a:br>
              <a:rPr lang="en-US" sz="1600" dirty="0" smtClean="0"/>
            </a:br>
            <a:r>
              <a:rPr lang="en-US" sz="1600" dirty="0" smtClean="0"/>
              <a:t/>
            </a:r>
            <a:br>
              <a:rPr lang="en-US" sz="1600" dirty="0" smtClean="0"/>
            </a:b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ZA" sz="1600" dirty="0" smtClean="0"/>
              <a:t>In order to alleviate poverty the Government has adopted a number of policy frameworks which include:</a:t>
            </a:r>
          </a:p>
          <a:p>
            <a:pPr>
              <a:buFont typeface="Wingdings" pitchFamily="2" charset="2"/>
              <a:buChar char="ü"/>
            </a:pPr>
            <a:r>
              <a:rPr lang="en-US" sz="1600" dirty="0" smtClean="0"/>
              <a:t>the </a:t>
            </a:r>
            <a:r>
              <a:rPr lang="en-US" sz="1600" i="1" dirty="0" smtClean="0"/>
              <a:t>Reconstruction and Development </a:t>
            </a:r>
            <a:r>
              <a:rPr lang="en-US" sz="1600" i="1" dirty="0" err="1" smtClean="0"/>
              <a:t>Programme</a:t>
            </a:r>
            <a:r>
              <a:rPr lang="en-US" sz="1600" i="1" dirty="0" smtClean="0"/>
              <a:t> </a:t>
            </a:r>
            <a:r>
              <a:rPr lang="en-US" sz="1600" dirty="0" smtClean="0"/>
              <a:t>(1994)</a:t>
            </a:r>
          </a:p>
          <a:p>
            <a:pPr>
              <a:buFont typeface="Wingdings" pitchFamily="2" charset="2"/>
              <a:buChar char="ü"/>
            </a:pPr>
            <a:r>
              <a:rPr lang="en-US" sz="1600" dirty="0" smtClean="0"/>
              <a:t>the Growth</a:t>
            </a:r>
            <a:r>
              <a:rPr lang="en-US" sz="1600" i="1" dirty="0" smtClean="0"/>
              <a:t>, Employment and Redistribution Strategy</a:t>
            </a:r>
            <a:r>
              <a:rPr lang="en-US" sz="1600" dirty="0" smtClean="0"/>
              <a:t> (1996)</a:t>
            </a:r>
          </a:p>
          <a:p>
            <a:pPr>
              <a:buFont typeface="Wingdings" pitchFamily="2" charset="2"/>
              <a:buChar char="ü"/>
            </a:pPr>
            <a:r>
              <a:rPr lang="en-US" sz="1600" dirty="0" smtClean="0"/>
              <a:t> </a:t>
            </a:r>
            <a:r>
              <a:rPr lang="en-US" sz="1600" i="1" dirty="0" smtClean="0"/>
              <a:t>Accelerated and Shared Growth Initiative</a:t>
            </a:r>
            <a:r>
              <a:rPr lang="en-US" sz="1600" dirty="0" smtClean="0"/>
              <a:t> (2006)</a:t>
            </a:r>
          </a:p>
          <a:p>
            <a:pPr>
              <a:buFont typeface="Wingdings" pitchFamily="2" charset="2"/>
              <a:buChar char="ü"/>
            </a:pPr>
            <a:r>
              <a:rPr lang="en-US" sz="1600" i="1" dirty="0" smtClean="0"/>
              <a:t>the Urban Development Strategy (1995),</a:t>
            </a:r>
          </a:p>
          <a:p>
            <a:pPr>
              <a:buFont typeface="Wingdings" pitchFamily="2" charset="2"/>
              <a:buChar char="ü"/>
            </a:pPr>
            <a:r>
              <a:rPr lang="en-US" sz="1600" dirty="0" smtClean="0"/>
              <a:t> </a:t>
            </a:r>
            <a:r>
              <a:rPr lang="en-US" sz="1600" i="1" dirty="0" smtClean="0"/>
              <a:t>the Integrated Sustainable Rural Development Strategy (2000).</a:t>
            </a:r>
          </a:p>
          <a:p>
            <a:pPr>
              <a:buFont typeface="Wingdings" pitchFamily="2" charset="2"/>
              <a:buChar char="ü"/>
            </a:pPr>
            <a:r>
              <a:rPr lang="en-US" sz="1600" i="1" dirty="0" smtClean="0"/>
              <a:t>Anti-Poverty Strategy for South Africa</a:t>
            </a:r>
            <a:r>
              <a:rPr lang="en-US" sz="1600" dirty="0" smtClean="0"/>
              <a:t> ( 2008)</a:t>
            </a:r>
          </a:p>
          <a:p>
            <a:pPr>
              <a:buFont typeface="Wingdings" pitchFamily="2" charset="2"/>
              <a:buChar char="ü"/>
            </a:pPr>
            <a:r>
              <a:rPr lang="en-ZA" sz="1600" i="1" dirty="0" smtClean="0"/>
              <a:t>War on Poverty Programme’’(2009)</a:t>
            </a:r>
          </a:p>
          <a:p>
            <a:pPr>
              <a:buFont typeface="Wingdings" pitchFamily="2" charset="2"/>
              <a:buChar char="§"/>
            </a:pPr>
            <a:r>
              <a:rPr lang="en-US" sz="1600" dirty="0" smtClean="0"/>
              <a:t>The primary  objective has been to combat poverty by overcoming the inherited socio-economic  marginalization of the majority of the population through key priority </a:t>
            </a:r>
            <a:r>
              <a:rPr lang="en-US" sz="1600" dirty="0" err="1" smtClean="0"/>
              <a:t>programmes</a:t>
            </a:r>
            <a:r>
              <a:rPr lang="en-US" sz="1600" dirty="0" smtClean="0"/>
              <a:t> such as:  job creation, through public works, meeting a range of basic needs and the delivery of housing, water and electrification .</a:t>
            </a:r>
          </a:p>
          <a:p>
            <a:pPr>
              <a:buNone/>
            </a:pP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Policy Frameworks and Responses to Climate Change</a:t>
            </a:r>
            <a:r>
              <a:rPr lang="en-US" sz="1600" dirty="0" smtClean="0"/>
              <a:t/>
            </a:r>
            <a:br>
              <a:rPr lang="en-US" sz="1600" dirty="0" smtClean="0"/>
            </a:br>
            <a:endParaRPr lang="en-US" sz="1600" dirty="0"/>
          </a:p>
        </p:txBody>
      </p:sp>
      <p:sp>
        <p:nvSpPr>
          <p:cNvPr id="3" name="Content Placeholder 2"/>
          <p:cNvSpPr>
            <a:spLocks noGrp="1"/>
          </p:cNvSpPr>
          <p:nvPr>
            <p:ph idx="1"/>
          </p:nvPr>
        </p:nvSpPr>
        <p:spPr/>
        <p:txBody>
          <a:bodyPr/>
          <a:lstStyle/>
          <a:p>
            <a:r>
              <a:rPr lang="en-US" dirty="0" smtClean="0"/>
              <a:t>South Africa has signed and ratified several international conventions and treaties, as well as adopted national, regulatory instruments that underpin environmental and climate change governance issues. These are as follows:</a:t>
            </a:r>
          </a:p>
          <a:p>
            <a:r>
              <a:rPr lang="en-US" sz="1600" b="1" dirty="0" smtClean="0"/>
              <a:t>International (global) Frameworks</a:t>
            </a:r>
          </a:p>
          <a:p>
            <a:pPr>
              <a:buFont typeface="Wingdings" pitchFamily="2" charset="2"/>
              <a:buChar char="ü"/>
            </a:pPr>
            <a:r>
              <a:rPr lang="en-US" sz="1600" dirty="0" smtClean="0"/>
              <a:t>United Nations Environmental </a:t>
            </a:r>
            <a:r>
              <a:rPr lang="en-US" sz="1600" dirty="0" err="1" smtClean="0"/>
              <a:t>Programme</a:t>
            </a:r>
            <a:r>
              <a:rPr lang="en-US" sz="1600" dirty="0" smtClean="0"/>
              <a:t> (UNEP)</a:t>
            </a:r>
          </a:p>
          <a:p>
            <a:pPr>
              <a:buFont typeface="Wingdings" pitchFamily="2" charset="2"/>
              <a:buChar char="ü"/>
            </a:pPr>
            <a:r>
              <a:rPr lang="en-US" sz="1600" dirty="0" smtClean="0"/>
              <a:t>Intergovernmental Panel on Climate Change IPCC) (1989)</a:t>
            </a:r>
          </a:p>
          <a:p>
            <a:pPr>
              <a:buFont typeface="Wingdings" pitchFamily="2" charset="2"/>
              <a:buChar char="ü"/>
            </a:pPr>
            <a:r>
              <a:rPr lang="en-US" sz="1600" dirty="0" smtClean="0"/>
              <a:t>United Nations Framework Convention on Climate Change (UNFCCC1992)	</a:t>
            </a:r>
          </a:p>
          <a:p>
            <a:pPr>
              <a:buFont typeface="Wingdings" pitchFamily="2" charset="2"/>
              <a:buChar char="ü"/>
            </a:pPr>
            <a:r>
              <a:rPr lang="en-US" sz="1600" dirty="0" smtClean="0"/>
              <a:t>Kyoto Protocol (1997)</a:t>
            </a:r>
          </a:p>
          <a:p>
            <a:pPr>
              <a:buFont typeface="Wingdings" pitchFamily="2" charset="2"/>
              <a:buChar char="ü"/>
            </a:pPr>
            <a:r>
              <a:rPr lang="en-US" sz="1600" dirty="0" smtClean="0"/>
              <a:t>Global Environmental Facility</a:t>
            </a:r>
          </a:p>
          <a:p>
            <a:pPr>
              <a:buFont typeface="Wingdings" pitchFamily="2" charset="2"/>
              <a:buChar char="ü"/>
            </a:pPr>
            <a:r>
              <a:rPr lang="en-US" sz="1600" dirty="0" smtClean="0"/>
              <a:t>Protocol for the Protection of the Ozone Layer (Montreal Protocol) (1989)</a:t>
            </a:r>
          </a:p>
          <a:p>
            <a:pPr>
              <a:buFont typeface="Wingdings" pitchFamily="2" charset="2"/>
              <a:buChar char="ü"/>
            </a:pPr>
            <a:r>
              <a:rPr lang="en-US" sz="1600" dirty="0" smtClean="0"/>
              <a:t>India-Brazil-South Africa New Delhi Summit Declaration (2008)</a:t>
            </a:r>
          </a:p>
          <a:p>
            <a:pPr>
              <a:buFont typeface="Wingdings" pitchFamily="2" charset="2"/>
              <a:buChar char="ü"/>
            </a:pPr>
            <a:r>
              <a:rPr lang="en-US" sz="1600" dirty="0" smtClean="0"/>
              <a:t>Agenda 21</a:t>
            </a:r>
          </a:p>
          <a:p>
            <a:pPr>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Policy Frameworks and Responses to Climate Change(Cont)</a:t>
            </a:r>
            <a:r>
              <a:rPr lang="en-US" sz="1600" dirty="0" smtClean="0"/>
              <a:t/>
            </a:r>
            <a:br>
              <a:rPr lang="en-US" sz="1600" dirty="0" smtClean="0"/>
            </a:b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b="1" dirty="0" smtClean="0"/>
              <a:t>National Frameworks</a:t>
            </a:r>
            <a:endParaRPr lang="en-US" sz="1600" dirty="0" smtClean="0"/>
          </a:p>
          <a:p>
            <a:pPr>
              <a:buFont typeface="Wingdings" pitchFamily="2" charset="2"/>
              <a:buChar char="ü"/>
            </a:pPr>
            <a:r>
              <a:rPr lang="en-US" sz="1600" dirty="0" smtClean="0"/>
              <a:t>RSA Constitution, Act 108 of 1996</a:t>
            </a:r>
          </a:p>
          <a:p>
            <a:pPr>
              <a:buFont typeface="Wingdings" pitchFamily="2" charset="2"/>
              <a:buChar char="ü"/>
            </a:pPr>
            <a:r>
              <a:rPr lang="en-US" sz="1600" dirty="0" smtClean="0"/>
              <a:t> National Climate Change Response Strategy (2004)</a:t>
            </a:r>
          </a:p>
          <a:p>
            <a:pPr>
              <a:buFont typeface="Wingdings" pitchFamily="2" charset="2"/>
              <a:buChar char="ü"/>
            </a:pPr>
            <a:r>
              <a:rPr lang="en-US" sz="1600" dirty="0" smtClean="0"/>
              <a:t>White Paper on Environmental Management Policy (1997)</a:t>
            </a:r>
          </a:p>
          <a:p>
            <a:pPr>
              <a:buFont typeface="Wingdings" pitchFamily="2" charset="2"/>
              <a:buChar char="ü"/>
            </a:pPr>
            <a:r>
              <a:rPr lang="en-US" sz="1600" dirty="0" smtClean="0"/>
              <a:t>White Paper on Energy Policy (1998)</a:t>
            </a:r>
          </a:p>
          <a:p>
            <a:pPr>
              <a:buFont typeface="Wingdings" pitchFamily="2" charset="2"/>
              <a:buChar char="ü"/>
            </a:pPr>
            <a:r>
              <a:rPr lang="en-US" sz="1600" dirty="0" smtClean="0"/>
              <a:t>Air Quality Act (2004); White Paper for Sustainable Coastal Development (2000)</a:t>
            </a:r>
          </a:p>
          <a:p>
            <a:pPr>
              <a:buFont typeface="Wingdings" pitchFamily="2" charset="2"/>
              <a:buChar char="ü"/>
            </a:pPr>
            <a:r>
              <a:rPr lang="en-US" sz="1600" dirty="0" smtClean="0"/>
              <a:t>Environmental Impact Assessment Regulations</a:t>
            </a:r>
          </a:p>
          <a:p>
            <a:pPr>
              <a:buFont typeface="Wingdings" pitchFamily="2" charset="2"/>
              <a:buChar char="ü"/>
            </a:pPr>
            <a:r>
              <a:rPr lang="en-US" sz="1600" dirty="0" smtClean="0"/>
              <a:t>National Environmental Management Act (1998)</a:t>
            </a:r>
          </a:p>
          <a:p>
            <a:pPr>
              <a:buFont typeface="Wingdings" pitchFamily="2" charset="2"/>
              <a:buChar char="ü"/>
            </a:pPr>
            <a:r>
              <a:rPr lang="en-US" sz="1600" dirty="0" smtClean="0"/>
              <a:t>Strategic Framework on Sustainable Development in South Africa</a:t>
            </a:r>
          </a:p>
          <a:p>
            <a:pPr>
              <a:buFont typeface="Wingdings" pitchFamily="2" charset="2"/>
              <a:buChar char="ü"/>
            </a:pPr>
            <a:r>
              <a:rPr lang="en-US" sz="1600" dirty="0" smtClean="0"/>
              <a:t>National Climate Change Response White Paper 2011.</a:t>
            </a:r>
          </a:p>
          <a:p>
            <a:pPr>
              <a:buFont typeface="Wingdings" pitchFamily="2" charset="2"/>
              <a:buChar char="§"/>
            </a:pPr>
            <a:r>
              <a:rPr lang="en-US" sz="1600" dirty="0" smtClean="0"/>
              <a:t>The above frameworks provide  the  broader policy endorsement for climate change mitigation initiatives, as well as the context within which the government seeks to reconcile the tension between development and mitigation objectives. </a:t>
            </a:r>
          </a:p>
          <a:p>
            <a:pPr>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Effects and Causes of Climate Change</a:t>
            </a:r>
            <a:r>
              <a:rPr lang="en-US" sz="1600" dirty="0" smtClean="0"/>
              <a:t/>
            </a:r>
            <a:br>
              <a:rPr lang="en-US" sz="1600" dirty="0" smtClean="0"/>
            </a:b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dirty="0" smtClean="0"/>
              <a:t>As a result of  the heavy reliance on coal energy sources, South Africa has relatively high emissions per capita, at 7.8 tons CO</a:t>
            </a:r>
            <a:r>
              <a:rPr lang="en-US" sz="1600" baseline="-25000" dirty="0" smtClean="0"/>
              <a:t>2 </a:t>
            </a:r>
            <a:r>
              <a:rPr lang="en-US" sz="1600" dirty="0" smtClean="0"/>
              <a:t>annually (including non-energy emissions (Winkler and Marquand 2009:50).</a:t>
            </a:r>
          </a:p>
          <a:p>
            <a:pPr>
              <a:buFont typeface="Wingdings" pitchFamily="2" charset="2"/>
              <a:buChar char="§"/>
            </a:pPr>
            <a:r>
              <a:rPr lang="en-US" sz="1600" dirty="0" smtClean="0"/>
              <a:t>The country’s dependency on coal-fired power stations has resulted in a yearly per capita emission rate of about 10 tons of carbon dioxide, 43 per cent higher than the global average .</a:t>
            </a:r>
          </a:p>
          <a:p>
            <a:pPr>
              <a:buFont typeface="Wingdings" pitchFamily="2" charset="2"/>
              <a:buChar char="§"/>
            </a:pPr>
            <a:r>
              <a:rPr lang="en-US" sz="1600" dirty="0" smtClean="0"/>
              <a:t>Most of the emissions come from just two companies Eskom (coal-fired power stations) and Sasol (coal - to - liquids company) (</a:t>
            </a:r>
            <a:r>
              <a:rPr lang="en-US" sz="1600" dirty="0" err="1" smtClean="0"/>
              <a:t>Earthline</a:t>
            </a:r>
            <a:r>
              <a:rPr lang="en-US" sz="1600" dirty="0" smtClean="0"/>
              <a:t> / Oxfam 2009:6). </a:t>
            </a:r>
          </a:p>
          <a:p>
            <a:pPr>
              <a:buFont typeface="Wingdings" pitchFamily="2" charset="2"/>
              <a:buChar char="§"/>
            </a:pPr>
            <a:r>
              <a:rPr lang="en-US" sz="1600" dirty="0" smtClean="0"/>
              <a:t>The country has already been experiencing the early effects of global warming and climate variability.</a:t>
            </a:r>
          </a:p>
          <a:p>
            <a:pPr>
              <a:buFont typeface="Wingdings" pitchFamily="2" charset="2"/>
              <a:buChar char="§"/>
            </a:pPr>
            <a:r>
              <a:rPr lang="en-US" sz="1600" dirty="0" smtClean="0"/>
              <a:t> Average land and sea surface temperatures have increased, sea level is rising, rainfall patterns have changed, and the intensity and frequency of extreme weather events such as snow, hail, floods and storms has increased (DEAT 2008,2011). </a:t>
            </a:r>
            <a:endParaRPr lang="en-US"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Impact of Climate Change </a:t>
            </a:r>
            <a:r>
              <a:rPr lang="en-US" sz="1600" dirty="0" smtClean="0"/>
              <a:t/>
            </a:r>
            <a:br>
              <a:rPr lang="en-US" sz="1600" dirty="0" smtClean="0"/>
            </a:b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dirty="0" smtClean="0"/>
              <a:t>The three major environmental consequences of climate variability are drought, floods and fires (DEAT, 2011; </a:t>
            </a:r>
            <a:r>
              <a:rPr lang="en-US" sz="1600" dirty="0" err="1" smtClean="0"/>
              <a:t>DoST</a:t>
            </a:r>
            <a:r>
              <a:rPr lang="en-US" sz="1600" dirty="0" smtClean="0"/>
              <a:t>, 2010). </a:t>
            </a:r>
          </a:p>
          <a:p>
            <a:pPr>
              <a:buFont typeface="Wingdings" pitchFamily="2" charset="2"/>
              <a:buChar char="§"/>
            </a:pPr>
            <a:r>
              <a:rPr lang="en-US" sz="1600" b="1" dirty="0" smtClean="0"/>
              <a:t>Floods</a:t>
            </a:r>
            <a:endParaRPr lang="en-US" sz="1600" dirty="0" smtClean="0"/>
          </a:p>
          <a:p>
            <a:pPr>
              <a:buFont typeface="Wingdings" pitchFamily="2" charset="2"/>
              <a:buChar char="ü"/>
            </a:pPr>
            <a:r>
              <a:rPr lang="en-US" sz="1600" dirty="0" smtClean="0"/>
              <a:t>Human settlements, formal and informal, low cost and up market are vulnerable to higher risk flooding due heavy rainfalls or coastal storm surges.</a:t>
            </a:r>
          </a:p>
          <a:p>
            <a:pPr>
              <a:buFont typeface="Wingdings" pitchFamily="2" charset="2"/>
              <a:buChar char="ü"/>
            </a:pPr>
            <a:r>
              <a:rPr lang="en-US" sz="1600" dirty="0" smtClean="0"/>
              <a:t>Extensive flooding of houses and infrastructure with consequential damage to property and human life. </a:t>
            </a:r>
          </a:p>
          <a:p>
            <a:pPr>
              <a:buFont typeface="Wingdings" pitchFamily="2" charset="2"/>
              <a:buChar char="ü"/>
            </a:pPr>
            <a:r>
              <a:rPr lang="en-US" sz="1600" dirty="0" smtClean="0"/>
              <a:t>Informal (“squatter”) settlements and other low-cost housing estates (RDP houses)  are most at risk and have borne the brunt of climate change .</a:t>
            </a:r>
          </a:p>
          <a:p>
            <a:pPr>
              <a:buFont typeface="Wingdings" pitchFamily="2" charset="2"/>
              <a:buChar char="ü"/>
            </a:pPr>
            <a:r>
              <a:rPr lang="en-US" sz="1600" dirty="0" smtClean="0"/>
              <a:t>Extensive flooding caused by devastating storms and rain, leave many dwellings in these settlements inhabitable thus render thousands of inhabitants homeless.</a:t>
            </a:r>
          </a:p>
          <a:p>
            <a:pPr>
              <a:buFont typeface="Wingdings" pitchFamily="2" charset="2"/>
              <a:buChar char="ü"/>
            </a:pPr>
            <a:r>
              <a:rPr lang="en-US" sz="1600" dirty="0" smtClean="0"/>
              <a:t>The poor quality of dwellings increases the vulnerability of most poor households to adverse weather conditions, and makes them susceptible to storm damage with several hundred homes being swept away every year. </a:t>
            </a:r>
          </a:p>
          <a:p>
            <a:pPr>
              <a:buFont typeface="Wingdings" pitchFamily="2" charset="2"/>
              <a:buChar char="ü"/>
            </a:pPr>
            <a:r>
              <a:rPr lang="en-US" sz="1600" dirty="0" smtClean="0"/>
              <a:t>The poor structures are thus vulnerable to extreme weather conditions and are easily damaged or washed away during strong storms and floods (DEAT 2005b:Killian et al 2005).</a:t>
            </a:r>
            <a:endParaRPr lang="en-US"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Air pollution and Fires</a:t>
            </a:r>
            <a:r>
              <a:rPr lang="en-US" sz="1600" dirty="0" smtClean="0"/>
              <a:t/>
            </a:r>
            <a:br>
              <a:rPr lang="en-US" sz="1600" dirty="0" smtClean="0"/>
            </a:b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dirty="0" smtClean="0"/>
              <a:t>About 19 per cent of the dwellings in South Africa have been classified as being of informal (“squatter”) type or in poor state of disrepair .</a:t>
            </a:r>
          </a:p>
          <a:p>
            <a:pPr>
              <a:buFont typeface="Wingdings" pitchFamily="2" charset="2"/>
              <a:buChar char="§"/>
            </a:pPr>
            <a:r>
              <a:rPr lang="en-US" sz="1600" dirty="0" smtClean="0"/>
              <a:t>They are constructed using various materials including wood and cardboard .</a:t>
            </a:r>
          </a:p>
          <a:p>
            <a:pPr>
              <a:buFont typeface="Wingdings" pitchFamily="2" charset="2"/>
              <a:buChar char="§"/>
            </a:pPr>
            <a:r>
              <a:rPr lang="en-US" sz="1600" dirty="0" smtClean="0"/>
              <a:t>The use of coal kerosene, liquid petroleum or wood for home cooking and heating, coupled with the abnormally high housing densities also predispose informal settlements to the frequent incidence of accidental intense large fires. </a:t>
            </a:r>
          </a:p>
          <a:p>
            <a:pPr>
              <a:buFont typeface="Wingdings" pitchFamily="2" charset="2"/>
              <a:buChar char="§"/>
            </a:pPr>
            <a:r>
              <a:rPr lang="en-US" sz="1600" dirty="0" smtClean="0"/>
              <a:t>Such fires not only destroy hundreds of shacks, but also create hundreds of destitute and homeless people especially in the winter season (Harris and Krueger 2005; Smith 2005). </a:t>
            </a:r>
          </a:p>
          <a:p>
            <a:pPr>
              <a:buFont typeface="Wingdings" pitchFamily="2" charset="2"/>
              <a:buChar char="§"/>
            </a:pPr>
            <a:r>
              <a:rPr lang="en-US" sz="1600" dirty="0" smtClean="0"/>
              <a:t>This hazard is recurrent in most of informal settlements with concomitant loss of life and property </a:t>
            </a:r>
          </a:p>
          <a:p>
            <a:pPr>
              <a:buFont typeface="Wingdings" pitchFamily="2" charset="2"/>
              <a:buChar char="§"/>
            </a:pPr>
            <a:r>
              <a:rPr lang="en-US" sz="1600" b="1" dirty="0" smtClean="0"/>
              <a:t>Human health </a:t>
            </a:r>
          </a:p>
          <a:p>
            <a:pPr>
              <a:buFont typeface="Wingdings" pitchFamily="2" charset="2"/>
              <a:buChar char="§"/>
            </a:pPr>
            <a:r>
              <a:rPr lang="en-US" sz="1600" dirty="0" smtClean="0"/>
              <a:t>Climate change provides additional threats that interact with and reinforce existing in the patterns of infectious diseases (</a:t>
            </a:r>
            <a:r>
              <a:rPr lang="en-US" sz="1600" dirty="0" err="1" smtClean="0"/>
              <a:t>Madzwamuse</a:t>
            </a:r>
            <a:r>
              <a:rPr lang="en-US" sz="1600" dirty="0" smtClean="0"/>
              <a:t>, 2010; DEAT, et al, 2011)</a:t>
            </a:r>
          </a:p>
          <a:p>
            <a:pPr>
              <a:buFont typeface="Wingdings" pitchFamily="2" charset="2"/>
              <a:buChar char="§"/>
            </a:pPr>
            <a:r>
              <a:rPr lang="en-US" sz="1600" dirty="0" smtClean="0"/>
              <a:t>South Africa is likely to be exposed to an increase in water and vector borne diseases, particularly malaria and </a:t>
            </a:r>
            <a:r>
              <a:rPr lang="en-US" sz="1600" dirty="0" err="1" smtClean="0"/>
              <a:t>schistosomiasis</a:t>
            </a:r>
            <a:r>
              <a:rPr lang="en-US" sz="1600" dirty="0" smtClean="0"/>
              <a:t> (</a:t>
            </a:r>
            <a:r>
              <a:rPr lang="en-US" sz="1600" dirty="0" err="1" smtClean="0"/>
              <a:t>bilharzia</a:t>
            </a:r>
            <a:r>
              <a:rPr lang="en-US" sz="1600" dirty="0" smtClean="0"/>
              <a:t>) ,dengue fever, cholera and dysentery due to a resultant change in the ecosystem changes</a:t>
            </a:r>
            <a:endParaRPr lang="en-US" sz="1600" b="1" dirty="0" smtClean="0"/>
          </a:p>
          <a:p>
            <a:pPr>
              <a:buNone/>
            </a:pPr>
            <a:endParaRPr lang="en-US" sz="1600" dirty="0" smtClean="0"/>
          </a:p>
          <a:p>
            <a:pPr>
              <a:buFont typeface="Wingdings" pitchFamily="2" charset="2"/>
              <a:buChar char="§"/>
            </a:pPr>
            <a:endParaRPr lang="en-US" sz="1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Effects and Causes of Climate Change(Cont)</a:t>
            </a: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dirty="0" smtClean="0"/>
              <a:t>Climate change worsens existing vulnerabilities. It means that people living with HIV / Aids and TB in particular would experience increased risk (DEAT,2011:18)</a:t>
            </a:r>
          </a:p>
          <a:p>
            <a:pPr>
              <a:buFont typeface="Wingdings" pitchFamily="2" charset="2"/>
              <a:buChar char="§"/>
            </a:pPr>
            <a:r>
              <a:rPr lang="en-US" sz="1600" dirty="0" smtClean="0"/>
              <a:t>The  high reliance on polluting fuels, especially the use of paraffin, wood ,coal and candles  poses a health risk result </a:t>
            </a:r>
            <a:r>
              <a:rPr lang="en-US" sz="1600" dirty="0" err="1" smtClean="0"/>
              <a:t>ing</a:t>
            </a:r>
            <a:r>
              <a:rPr lang="en-US" sz="1600" dirty="0" smtClean="0"/>
              <a:t> in high levels of respiratory illness, burns from  fires.</a:t>
            </a:r>
          </a:p>
          <a:p>
            <a:pPr>
              <a:buFont typeface="Wingdings" pitchFamily="2" charset="2"/>
              <a:buChar char="§"/>
            </a:pPr>
            <a:r>
              <a:rPr lang="en-US" sz="1600" dirty="0" smtClean="0"/>
              <a:t>Exposure to indoor pollution (IAP) also  results in several health complications: such as ,i.e., respiratory diseases including chronic obstructive pulmonary disease, lung cancer, nasopharyngeal cancer, and tuberculosis and eye disease.</a:t>
            </a:r>
          </a:p>
          <a:p>
            <a:r>
              <a:rPr lang="en-US" sz="1600" b="1" dirty="0" smtClean="0"/>
              <a:t>Livelihoods</a:t>
            </a:r>
            <a:endParaRPr lang="en-US" sz="1600" dirty="0" smtClean="0"/>
          </a:p>
          <a:p>
            <a:r>
              <a:rPr lang="en-US" sz="1600" dirty="0" smtClean="0"/>
              <a:t>Rising temperatures, reduced rainfall and water scarcity, as well as recurrent floods are having a significant impact on the agricultural systems in South Africa. </a:t>
            </a:r>
          </a:p>
          <a:p>
            <a:r>
              <a:rPr lang="en-US" sz="1600" dirty="0" smtClean="0"/>
              <a:t>These impacts include reduction in the amount of available land suitable for both arable and pastoral agriculture, the reduction in the length of the growing season and a decrease in yields. </a:t>
            </a:r>
          </a:p>
          <a:p>
            <a:r>
              <a:rPr lang="en-US" sz="1600" dirty="0" smtClean="0"/>
              <a:t>Climate change is also likely to further reduce the contribution of agriculture to the country’s GDP, which has been declining over the years</a:t>
            </a:r>
            <a:endParaRPr lang="en-US" sz="1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Effects and Causes of Climate Change(Cont)</a:t>
            </a: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b="1" dirty="0" smtClean="0"/>
              <a:t>Shifting Migration Patterns</a:t>
            </a:r>
          </a:p>
          <a:p>
            <a:pPr>
              <a:buFont typeface="Wingdings" pitchFamily="2" charset="2"/>
              <a:buChar char="§"/>
            </a:pPr>
            <a:r>
              <a:rPr lang="en-US" sz="1600" dirty="0" smtClean="0"/>
              <a:t>The major impacts of the intensified climate variability on migration have been two – fold: national and international. </a:t>
            </a:r>
          </a:p>
          <a:p>
            <a:pPr>
              <a:buFont typeface="Wingdings" pitchFamily="2" charset="2"/>
              <a:buChar char="§"/>
            </a:pPr>
            <a:r>
              <a:rPr lang="en-US" sz="1600" dirty="0" smtClean="0"/>
              <a:t>At the national level, the decline in agricultural production  and the general vulnerabilities and a lack of opportunities has resulted in increased migration to urban centers (DoST,2010) The result has been growing number of informal settlements and overcrowding in existing ones (SAIRR,2010).</a:t>
            </a:r>
          </a:p>
          <a:p>
            <a:pPr>
              <a:buFont typeface="Wingdings" pitchFamily="2" charset="2"/>
              <a:buChar char="§"/>
            </a:pPr>
            <a:r>
              <a:rPr lang="en-US" sz="1600" dirty="0" smtClean="0"/>
              <a:t> At the international level, South Africa has witnessed an influx of foreign nations into the country due to its generous refugee policy.</a:t>
            </a:r>
          </a:p>
          <a:p>
            <a:pPr>
              <a:buFont typeface="Wingdings" pitchFamily="2" charset="2"/>
              <a:buChar char="§"/>
            </a:pPr>
            <a:r>
              <a:rPr lang="en-US" sz="1600" dirty="0" smtClean="0"/>
              <a:t>For instance, in 2011  the country experienced an unprecedented level of immigrants of Somali and Ethiopian nations in response to prolonged droughts ,poverty and war  in their own countries (UNICEF,2011:31) </a:t>
            </a:r>
          </a:p>
          <a:p>
            <a:pPr>
              <a:buFont typeface="Wingdings" pitchFamily="2" charset="2"/>
              <a:buChar char="§"/>
            </a:pPr>
            <a:r>
              <a:rPr lang="en-US" sz="1600" dirty="0" smtClean="0"/>
              <a:t>As a result thousands of Ethiopians and Somalis  have made their way to South Africa and settled in townships and informal settlements, swelling the number of foreign nationals ,who include Mozambicans and Zimbabweans leading to  mushrooming of informal settlements and overcrowding in existing ones.</a:t>
            </a:r>
          </a:p>
          <a:p>
            <a:pPr>
              <a:buFont typeface="Wingdings" pitchFamily="2" charset="2"/>
              <a:buChar char="§"/>
            </a:pPr>
            <a:r>
              <a:rPr lang="en-US" sz="1600" dirty="0" smtClean="0"/>
              <a:t>The combined effect of both national and international migration has been frictions with locals over competition for already scarce resources and social services.</a:t>
            </a:r>
            <a:endParaRPr lang="en-US" sz="16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Effects and Causes of Climate Change(Cont)</a:t>
            </a: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b="1" dirty="0" smtClean="0"/>
              <a:t>Delivery of Basic Social Services and Service Delivery Protests</a:t>
            </a:r>
          </a:p>
          <a:p>
            <a:pPr>
              <a:buFont typeface="Wingdings" pitchFamily="2" charset="2"/>
              <a:buChar char="§"/>
            </a:pPr>
            <a:r>
              <a:rPr lang="en-US" sz="1600" dirty="0" smtClean="0"/>
              <a:t>In order to reduce the inherited backlogs of basic social services, the government has since 1994 sought to achieve universal access to basic social services in the whole country.</a:t>
            </a:r>
          </a:p>
          <a:p>
            <a:pPr>
              <a:buFont typeface="Wingdings" pitchFamily="2" charset="2"/>
              <a:buChar char="§"/>
            </a:pPr>
            <a:r>
              <a:rPr lang="en-US" sz="1600" dirty="0" smtClean="0"/>
              <a:t>Significant in-roads have been made in providing access to basic services such as electricity, water and sanitation .</a:t>
            </a:r>
          </a:p>
          <a:p>
            <a:pPr>
              <a:buFont typeface="Wingdings" pitchFamily="2" charset="2"/>
              <a:buChar char="§"/>
            </a:pPr>
            <a:r>
              <a:rPr lang="en-GB" sz="1600" dirty="0" smtClean="0"/>
              <a:t>It is estimated that some  82.6% of households have access to electricity up from 58 % in 1996 but  that only half of rural households are electrified.</a:t>
            </a:r>
          </a:p>
          <a:p>
            <a:pPr>
              <a:buFont typeface="Wingdings" pitchFamily="2" charset="2"/>
              <a:buChar char="§"/>
            </a:pPr>
            <a:r>
              <a:rPr lang="en-GB" sz="1600" dirty="0" smtClean="0"/>
              <a:t> Similarly, some 92.4% have access to safe water source but only 72.2% of households have access to sanitation (SAIRR, 2010).</a:t>
            </a:r>
          </a:p>
          <a:p>
            <a:pPr>
              <a:buFont typeface="Wingdings" pitchFamily="2" charset="2"/>
              <a:buChar char="§"/>
            </a:pPr>
            <a:r>
              <a:rPr lang="en-US" sz="1600" dirty="0" smtClean="0"/>
              <a:t>However, </a:t>
            </a:r>
            <a:r>
              <a:rPr lang="en-ZA" sz="1600" dirty="0" smtClean="0"/>
              <a:t>despite the significant inroads made in the provision of basic services backlogs remain leading service delivery protests. </a:t>
            </a:r>
          </a:p>
          <a:p>
            <a:pPr>
              <a:buFont typeface="Wingdings" pitchFamily="2" charset="2"/>
              <a:buChar char="§"/>
            </a:pPr>
            <a:r>
              <a:rPr lang="en-US" sz="1600" dirty="0" smtClean="0"/>
              <a:t>Between 2004 and 2011 there  had been about  285 service delivery protests reported( </a:t>
            </a:r>
            <a:r>
              <a:rPr lang="en-US" sz="1600" dirty="0" err="1" smtClean="0"/>
              <a:t>Karamoko,and</a:t>
            </a:r>
            <a:r>
              <a:rPr lang="en-US" sz="1600" dirty="0" smtClean="0"/>
              <a:t> Jain,2011:24)</a:t>
            </a:r>
          </a:p>
          <a:p>
            <a:pPr>
              <a:buFont typeface="Wingdings" pitchFamily="2" charset="2"/>
              <a:buChar char="§"/>
            </a:pPr>
            <a:r>
              <a:rPr lang="en-US" sz="1600" dirty="0" smtClean="0"/>
              <a:t> Furthermore, the spate of violent  service delivery protests tend to occur predominant  in urban metro areas (HSRC,2008: South African Citynework,2011)</a:t>
            </a:r>
          </a:p>
          <a:p>
            <a:pPr>
              <a:buFont typeface="Wingdings" pitchFamily="2" charset="2"/>
              <a:buChar char="§"/>
            </a:pPr>
            <a:r>
              <a:rPr lang="en-US" sz="1600" dirty="0" smtClean="0"/>
              <a:t>In some instances, these  protests have also  degenerated into a spate of  concentrated violent xenophobic attacks on foreign Africans. </a:t>
            </a:r>
            <a:endParaRPr lang="en-US" sz="1600" b="1" dirty="0" smtClean="0"/>
          </a:p>
          <a:p>
            <a:pPr>
              <a:buFont typeface="Wingdings" pitchFamily="2" charset="2"/>
              <a:buChar char="§"/>
            </a:pPr>
            <a:endParaRPr lang="en-US" sz="1600" dirty="0" smtClean="0"/>
          </a:p>
          <a:p>
            <a:endParaRPr lang="en-US" sz="1600" dirty="0" smtClean="0"/>
          </a:p>
          <a:p>
            <a:pPr>
              <a:buNone/>
            </a:pPr>
            <a:endParaRPr lang="en-US" sz="1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b="1" dirty="0" smtClean="0"/>
              <a:t>Effects and Causes of Climate Change(Cont</a:t>
            </a: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b="1" dirty="0" smtClean="0"/>
              <a:t>Poverty and Inequality</a:t>
            </a:r>
          </a:p>
          <a:p>
            <a:pPr>
              <a:buFont typeface="Wingdings" pitchFamily="2" charset="2"/>
              <a:buChar char="§"/>
            </a:pPr>
            <a:r>
              <a:rPr lang="en-US" sz="1600" dirty="0" smtClean="0"/>
              <a:t>Despite </a:t>
            </a:r>
            <a:r>
              <a:rPr lang="en-ZA" sz="1600" dirty="0" smtClean="0"/>
              <a:t> significant service delivery milestones,</a:t>
            </a:r>
            <a:r>
              <a:rPr lang="en-US" sz="1600" dirty="0" smtClean="0"/>
              <a:t> little progress has been made on the central objective of reducing poverty and inequality.</a:t>
            </a:r>
          </a:p>
          <a:p>
            <a:pPr>
              <a:buFont typeface="Wingdings" pitchFamily="2" charset="2"/>
              <a:buChar char="§"/>
            </a:pPr>
            <a:r>
              <a:rPr lang="en-US" sz="1600" dirty="0" smtClean="0"/>
              <a:t>Between 1998 and 2009 the Human Poverty Index increased from 20 % to 25 %.</a:t>
            </a:r>
          </a:p>
          <a:p>
            <a:pPr>
              <a:buFont typeface="Wingdings" pitchFamily="2" charset="2"/>
              <a:buChar char="§"/>
            </a:pPr>
            <a:r>
              <a:rPr lang="en-ZA" sz="1600" dirty="0" smtClean="0"/>
              <a:t>Furthermore,</a:t>
            </a:r>
            <a:r>
              <a:rPr lang="en-US" sz="1600" dirty="0" smtClean="0"/>
              <a:t> in South Africa, the face of poverty is often female. </a:t>
            </a:r>
          </a:p>
          <a:p>
            <a:pPr>
              <a:buFont typeface="Wingdings" pitchFamily="2" charset="2"/>
              <a:buChar char="§"/>
            </a:pPr>
            <a:r>
              <a:rPr lang="en-US" sz="1600" dirty="0" smtClean="0"/>
              <a:t>It is estimated that 54.4% of poor people in South Africa are women – the equivalent of 11.9 million people. </a:t>
            </a:r>
          </a:p>
          <a:p>
            <a:pPr>
              <a:buFont typeface="Wingdings" pitchFamily="2" charset="2"/>
              <a:buChar char="§"/>
            </a:pPr>
            <a:r>
              <a:rPr lang="en-US" sz="1600" dirty="0" smtClean="0"/>
              <a:t>Sixty percent of female-headed households are poor compared to 31% of male-headed households(DWCPD, 2012:10). </a:t>
            </a:r>
          </a:p>
          <a:p>
            <a:pPr>
              <a:buFont typeface="Wingdings" pitchFamily="2" charset="2"/>
              <a:buChar char="§"/>
            </a:pPr>
            <a:r>
              <a:rPr lang="en-ZA" sz="1600" dirty="0" smtClean="0"/>
              <a:t>Similarly, the unemployment rate had peaked at 31.2% in 2003, dropped to 23% in 2007 and then increased to 24.2 % at the end of 2009 (Presidency,2009)</a:t>
            </a:r>
          </a:p>
          <a:p>
            <a:pPr>
              <a:buFont typeface="Wingdings" pitchFamily="2" charset="2"/>
              <a:buChar char="§"/>
            </a:pPr>
            <a:r>
              <a:rPr lang="en-US" sz="1600" dirty="0" smtClean="0"/>
              <a:t>A South African Government’s </a:t>
            </a:r>
            <a:r>
              <a:rPr lang="en-US" sz="1600" i="1" dirty="0" smtClean="0"/>
              <a:t>Millennium Development Goals Mid-term Report</a:t>
            </a:r>
            <a:r>
              <a:rPr lang="en-US" sz="1600" dirty="0" smtClean="0"/>
              <a:t> indicates that between 1993 and 2006”inequality between races has declined, </a:t>
            </a:r>
            <a:r>
              <a:rPr lang="en-US" sz="1600" i="1" dirty="0" smtClean="0"/>
              <a:t>while  inequality within race groups has grown</a:t>
            </a:r>
            <a:r>
              <a:rPr lang="en-US" sz="1600" dirty="0" smtClean="0"/>
              <a:t>” (RSA 2007:15 emphasis added).</a:t>
            </a:r>
          </a:p>
          <a:p>
            <a:pPr>
              <a:buFont typeface="Wingdings" pitchFamily="2" charset="2"/>
              <a:buChar char="§"/>
            </a:pPr>
            <a:r>
              <a:rPr lang="en-US" sz="1600" dirty="0" smtClean="0"/>
              <a:t>The prevailing conditions of poverty and inequality provide an environment for the risks and exposure of the poor to the impacts of climate  variability and impacts on human security.</a:t>
            </a:r>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600" dirty="0" smtClean="0"/>
              <a:t>Conclusion</a:t>
            </a:r>
            <a:endParaRPr lang="en-US" sz="1600" dirty="0"/>
          </a:p>
        </p:txBody>
      </p:sp>
      <p:sp>
        <p:nvSpPr>
          <p:cNvPr id="3" name="Content Placeholder 2"/>
          <p:cNvSpPr>
            <a:spLocks noGrp="1"/>
          </p:cNvSpPr>
          <p:nvPr>
            <p:ph idx="1"/>
          </p:nvPr>
        </p:nvSpPr>
        <p:spPr/>
        <p:txBody>
          <a:bodyPr/>
          <a:lstStyle/>
          <a:p>
            <a:pPr>
              <a:buFont typeface="Wingdings" pitchFamily="2" charset="2"/>
              <a:buChar char="§"/>
            </a:pPr>
            <a:r>
              <a:rPr lang="en-US" sz="1600" dirty="0" smtClean="0"/>
              <a:t>Climate change in South Africa is wide-ranging and has had a profound impact on the marginalized communities and households</a:t>
            </a:r>
          </a:p>
          <a:p>
            <a:pPr>
              <a:buFont typeface="Wingdings" pitchFamily="2" charset="2"/>
              <a:buChar char="§"/>
            </a:pPr>
            <a:r>
              <a:rPr lang="en-US" sz="1600" dirty="0" smtClean="0"/>
              <a:t>Climate change related disasters have been</a:t>
            </a:r>
            <a:r>
              <a:rPr lang="en-US" sz="1600" i="1" dirty="0" smtClean="0"/>
              <a:t> </a:t>
            </a:r>
            <a:r>
              <a:rPr lang="en-US" sz="1600" dirty="0" smtClean="0"/>
              <a:t>causing death, injury, disease, damage to property, infrastructure, the environment, and disrupting the life of communities. </a:t>
            </a:r>
          </a:p>
          <a:p>
            <a:pPr>
              <a:buFont typeface="Wingdings" pitchFamily="2" charset="2"/>
              <a:buChar char="§"/>
            </a:pPr>
            <a:r>
              <a:rPr lang="en-US" sz="1600" dirty="0" smtClean="0"/>
              <a:t>Climate variability also forces people to migrate which in turn results in conflict in the receiving areas due to competition over limited resources and services.</a:t>
            </a:r>
          </a:p>
          <a:p>
            <a:pPr>
              <a:buFont typeface="Wingdings" pitchFamily="2" charset="2"/>
              <a:buChar char="§"/>
            </a:pPr>
            <a:r>
              <a:rPr lang="en-US" sz="1600" dirty="0" smtClean="0"/>
              <a:t>Consequently, intense and variable climatic impacts disproportionately affects the poor sector of the population further aggravating the depth of poverty, inequality and insecurity, as well as widening of the gap between the rich and poor.</a:t>
            </a:r>
          </a:p>
          <a:p>
            <a:pPr>
              <a:buFont typeface="Wingdings" pitchFamily="2" charset="2"/>
              <a:buChar char="§"/>
            </a:pPr>
            <a:r>
              <a:rPr lang="en-US" sz="1600" dirty="0" smtClean="0"/>
              <a:t>In terms of legislative and policy frameworks, significant efforts have been made with respect to mitigation and adaptation concerning the effects of climate variability, as well as the alleviation of poverty in order to improve human security. </a:t>
            </a:r>
          </a:p>
          <a:p>
            <a:pPr>
              <a:buFont typeface="Wingdings" pitchFamily="2" charset="2"/>
              <a:buChar char="§"/>
            </a:pPr>
            <a:r>
              <a:rPr lang="en-US" sz="1600" dirty="0" smtClean="0"/>
              <a:t>The challenge facing the South African Government, however, is how to link the objectives of poverty alleviation policies with those of climate change priorities within a sustainable development framework.</a:t>
            </a:r>
          </a:p>
          <a:p>
            <a:pPr>
              <a:buFont typeface="Wingdings" pitchFamily="2" charset="2"/>
              <a:buChar char="§"/>
            </a:pPr>
            <a:endParaRPr lang="en-US" sz="1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mafikeng03_e">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Unicode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mafikeng03_e</Template>
  <TotalTime>187</TotalTime>
  <Words>2194</Words>
  <Application>Microsoft Office PowerPoint</Application>
  <PresentationFormat>On-screen Show (4:3)</PresentationFormat>
  <Paragraphs>124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mafikeng03_e</vt:lpstr>
      <vt:lpstr> CLIMATE CHANGE, POVERTY AND HUMAN SECURITY IN SOUTH AFRICA DSA Annual Conference, 3rd November 2012, London, UK </vt:lpstr>
      <vt:lpstr>INTRODUCTION</vt:lpstr>
      <vt:lpstr>Socio-economic Profile  </vt:lpstr>
      <vt:lpstr>Policy frameworks for Poverty Alleviation  </vt:lpstr>
      <vt:lpstr>Policy Frameworks and Responses to Climate Change </vt:lpstr>
      <vt:lpstr>Policy Frameworks and Responses to Climate Change(Cont) </vt:lpstr>
      <vt:lpstr>Effects and Causes of Climate Change </vt:lpstr>
      <vt:lpstr>Impact of Climate Change  </vt:lpstr>
      <vt:lpstr>Air pollution and Fires </vt:lpstr>
      <vt:lpstr>Effects and Causes of Climate Change(Cont)</vt:lpstr>
      <vt:lpstr>Effects and Causes of Climate Change(Cont)</vt:lpstr>
      <vt:lpstr>Effects and Causes of Climate Change(Cont)</vt:lpstr>
      <vt:lpstr>Effects and Causes of Climate Change(Cont</vt:lpstr>
      <vt:lpstr>Conclusion</vt:lpstr>
      <vt:lpstr>Slide 15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TITLE COMES HERE Day Month Year</dc:title>
  <dc:creator>user</dc:creator>
  <cp:lastModifiedBy>User</cp:lastModifiedBy>
  <cp:revision>22</cp:revision>
  <dcterms:created xsi:type="dcterms:W3CDTF">2010-08-25T14:45:11Z</dcterms:created>
  <dcterms:modified xsi:type="dcterms:W3CDTF">2012-10-31T17:34:59Z</dcterms:modified>
</cp:coreProperties>
</file>