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411" r:id="rId3"/>
    <p:sldId id="402" r:id="rId4"/>
    <p:sldId id="378" r:id="rId5"/>
    <p:sldId id="384" r:id="rId6"/>
    <p:sldId id="407" r:id="rId7"/>
    <p:sldId id="392" r:id="rId8"/>
    <p:sldId id="395" r:id="rId9"/>
    <p:sldId id="413" r:id="rId10"/>
    <p:sldId id="412" r:id="rId11"/>
  </p:sldIdLst>
  <p:sldSz cx="9144000" cy="6858000" type="screen4x3"/>
  <p:notesSz cx="6854825" cy="971391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/>
  <p:clrMru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32787"/>
    <p:restoredTop sz="87479" autoAdjust="0"/>
  </p:normalViewPr>
  <p:slideViewPr>
    <p:cSldViewPr>
      <p:cViewPr varScale="1">
        <p:scale>
          <a:sx n="79" d="100"/>
          <a:sy n="79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021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28138"/>
            <a:ext cx="297021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28138"/>
            <a:ext cx="297021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373EF073-6A9E-4391-B4A3-385E4AFA1F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021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8538" y="728663"/>
            <a:ext cx="4857750" cy="3643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614863"/>
            <a:ext cx="5026025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28138"/>
            <a:ext cx="297021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28138"/>
            <a:ext cx="297021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525B5FA-DF76-47D5-9AE7-BDC8DE412E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U:\LOGOS\New logos from intranet\jpgs\Osolhz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1800" y="6172200"/>
            <a:ext cx="16557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A:\Osolhz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hidden">
          <a:xfrm>
            <a:off x="6704013" y="6096000"/>
            <a:ext cx="18034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3810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4A336-552C-4814-BEBB-D1EDA49C38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91403-E16B-47F5-9844-5396048322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F4FFF-C6B9-4376-BAE5-ABAA440D68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E73AC-0DEF-4F1C-9B31-900C6D7771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726FE-53E0-4138-B553-3F74400855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E3A85-6899-4560-B302-28A965161D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72EB2-B4FC-4DC0-8AB4-2A2938BF5E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CCC20-615C-43FE-B1C7-8A529EF5E6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17160-1619-4F37-A7CF-803A54FE43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E2F72-4519-4553-BF98-2DE39457E9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4AE89-466E-4DB8-80A4-E7BBF5E4F9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U:\LOGOS\New logos from intranet\jpgs\OsolhzB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781800" y="6172200"/>
            <a:ext cx="16557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fld id="{C03FF04F-7C06-4B97-BFE8-7AF48A4DC4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031" name="Picture 11" descr="A:\OsolhzG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hidden">
          <a:xfrm>
            <a:off x="6705600" y="6096000"/>
            <a:ext cx="18034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99CC00"/>
          </a:solidFill>
          <a:latin typeface="Arial Black" pitchFamily="34" charset="0"/>
        </a:defRPr>
      </a:lvl9pPr>
    </p:titleStyle>
    <p:bodyStyle>
      <a:lvl1pPr marL="766763" indent="-7667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2pPr>
      <a:lvl3pPr marL="1662113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208121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500313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99FF66"/>
          </a:solidFill>
          <a:latin typeface="Times New Roman" charset="0"/>
        </a:defRPr>
      </a:lvl5pPr>
      <a:lvl6pPr marL="2957513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99FF66"/>
          </a:solidFill>
          <a:latin typeface="Times New Roman" charset="0"/>
        </a:defRPr>
      </a:lvl6pPr>
      <a:lvl7pPr marL="3414713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99FF66"/>
          </a:solidFill>
          <a:latin typeface="Times New Roman" charset="0"/>
        </a:defRPr>
      </a:lvl7pPr>
      <a:lvl8pPr marL="3871913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99FF66"/>
          </a:solidFill>
          <a:latin typeface="Times New Roman" charset="0"/>
        </a:defRPr>
      </a:lvl8pPr>
      <a:lvl9pPr marL="4329113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99FF66"/>
          </a:solidFill>
          <a:latin typeface="Times New Roman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Theories of Change </a:t>
            </a:r>
            <a:br>
              <a:rPr lang="en-GB" dirty="0" smtClean="0"/>
            </a:br>
            <a:r>
              <a:rPr lang="en-GB" dirty="0" smtClean="0"/>
              <a:t>and Power Analysis</a:t>
            </a:r>
            <a:br>
              <a:rPr lang="en-GB" dirty="0" smtClean="0"/>
            </a:br>
            <a:r>
              <a:rPr lang="en-GB" dirty="0" smtClean="0"/>
              <a:t>- just another </a:t>
            </a:r>
            <a:r>
              <a:rPr lang="en-GB" dirty="0" err="1" smtClean="0"/>
              <a:t>fuzzword</a:t>
            </a:r>
            <a:r>
              <a:rPr lang="en-GB" dirty="0" smtClean="0"/>
              <a:t>?</a:t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Duncan Green</a:t>
            </a:r>
          </a:p>
          <a:p>
            <a:r>
              <a:rPr lang="en-GB" dirty="0" smtClean="0"/>
              <a:t>DSA</a:t>
            </a:r>
          </a:p>
          <a:p>
            <a:r>
              <a:rPr lang="en-GB" dirty="0" smtClean="0"/>
              <a:t>November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Theories of Change Matter</a:t>
            </a:r>
          </a:p>
        </p:txBody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 smtClean="0"/>
              <a:t>Rich source of new ideas and approaches in both advocacy and programming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Recognizing our own models of change and understanding those of others is helpful in building alliances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Improved agility and impact e.g. spotting opportunities quicker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Increasingly required by funders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Oxfam’s emerging Theory of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Across Advocacy, long-term development and (a bit) humanitarian</a:t>
            </a:r>
          </a:p>
          <a:p>
            <a:r>
              <a:rPr lang="en-GB" dirty="0" smtClean="0"/>
              <a:t>Active citizens (</a:t>
            </a:r>
            <a:r>
              <a:rPr lang="en-GB" dirty="0" err="1" smtClean="0"/>
              <a:t>esp</a:t>
            </a:r>
            <a:r>
              <a:rPr lang="en-GB" dirty="0" smtClean="0"/>
              <a:t> women) and accountable states </a:t>
            </a:r>
          </a:p>
          <a:p>
            <a:r>
              <a:rPr lang="en-GB" dirty="0" smtClean="0"/>
              <a:t>Oxfam often operates in the space between</a:t>
            </a:r>
          </a:p>
          <a:p>
            <a:r>
              <a:rPr lang="en-GB" dirty="0" smtClean="0"/>
              <a:t>Power analysis as the universal starting point</a:t>
            </a:r>
          </a:p>
          <a:p>
            <a:r>
              <a:rPr lang="en-GB" dirty="0" smtClean="0"/>
              <a:t>Coalitions (horizontal and vertical)</a:t>
            </a:r>
          </a:p>
          <a:p>
            <a:r>
              <a:rPr lang="en-GB" dirty="0" smtClean="0"/>
              <a:t>Critical junctures and conflict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What is Power?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Power as force field</a:t>
            </a:r>
          </a:p>
          <a:p>
            <a:r>
              <a:rPr lang="en-GB" dirty="0" smtClean="0"/>
              <a:t>Ways of looking at power</a:t>
            </a:r>
          </a:p>
          <a:p>
            <a:pPr lvl="1"/>
            <a:r>
              <a:rPr lang="en-GB" dirty="0" smtClean="0"/>
              <a:t>Visibility: Visible, Invisible, Hidden</a:t>
            </a:r>
          </a:p>
          <a:p>
            <a:pPr lvl="1"/>
            <a:r>
              <a:rPr lang="en-GB" dirty="0" smtClean="0"/>
              <a:t>Spaces: Intra-elite, invited, created</a:t>
            </a:r>
          </a:p>
          <a:p>
            <a:pPr lvl="1"/>
            <a:r>
              <a:rPr lang="en-GB" dirty="0" smtClean="0"/>
              <a:t>Four powers: Within, With, To, Over</a:t>
            </a:r>
          </a:p>
          <a:p>
            <a:pPr lvl="1"/>
            <a:r>
              <a:rPr lang="en-GB" dirty="0" smtClean="0"/>
              <a:t>The 3 ‘</a:t>
            </a:r>
            <a:r>
              <a:rPr lang="en-GB" dirty="0" err="1" smtClean="0"/>
              <a:t>i’s</a:t>
            </a:r>
            <a:r>
              <a:rPr lang="en-GB" dirty="0" smtClean="0"/>
              <a:t>: Ideas, Interests, Institutions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mtClean="0"/>
              <a:t>The power and change cycle</a:t>
            </a: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3679825" y="1773238"/>
            <a:ext cx="15843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800">
                <a:latin typeface="Arial Black" pitchFamily="34" charset="0"/>
              </a:rPr>
              <a:t>Power Analysis</a:t>
            </a: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982663" y="3284538"/>
            <a:ext cx="19764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800">
                <a:latin typeface="Arial Black" pitchFamily="34" charset="0"/>
              </a:rPr>
              <a:t>Change Hypothesis</a:t>
            </a:r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5695950" y="3284538"/>
            <a:ext cx="24653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800">
                <a:latin typeface="Arial Black" pitchFamily="34" charset="0"/>
              </a:rPr>
              <a:t>Implement and Evaluate</a:t>
            </a:r>
          </a:p>
        </p:txBody>
      </p:sp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3248025" y="4716463"/>
            <a:ext cx="24590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800">
                <a:latin typeface="Arial Black" pitchFamily="34" charset="0"/>
              </a:rPr>
              <a:t>Select Change Strategies</a:t>
            </a:r>
          </a:p>
        </p:txBody>
      </p:sp>
      <p:cxnSp>
        <p:nvCxnSpPr>
          <p:cNvPr id="7" name="Curved Connector 9"/>
          <p:cNvCxnSpPr>
            <a:stCxn id="14339" idx="1"/>
            <a:endCxn id="14340" idx="0"/>
          </p:cNvCxnSpPr>
          <p:nvPr/>
        </p:nvCxnSpPr>
        <p:spPr>
          <a:xfrm rot="10800000" flipV="1">
            <a:off x="1971675" y="2095500"/>
            <a:ext cx="1708150" cy="1189038"/>
          </a:xfrm>
          <a:prstGeom prst="curved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hape 12"/>
          <p:cNvCxnSpPr>
            <a:stCxn id="14340" idx="2"/>
            <a:endCxn id="14342" idx="1"/>
          </p:cNvCxnSpPr>
          <p:nvPr/>
        </p:nvCxnSpPr>
        <p:spPr>
          <a:xfrm rot="16200000" flipH="1">
            <a:off x="2055812" y="3846513"/>
            <a:ext cx="1108075" cy="1276350"/>
          </a:xfrm>
          <a:prstGeom prst="curved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hape 14"/>
          <p:cNvCxnSpPr>
            <a:stCxn id="14342" idx="3"/>
            <a:endCxn id="14341" idx="2"/>
          </p:cNvCxnSpPr>
          <p:nvPr/>
        </p:nvCxnSpPr>
        <p:spPr>
          <a:xfrm flipV="1">
            <a:off x="5707063" y="3930650"/>
            <a:ext cx="1220787" cy="1108075"/>
          </a:xfrm>
          <a:prstGeom prst="curved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hape 16"/>
          <p:cNvCxnSpPr>
            <a:stCxn id="14341" idx="0"/>
            <a:endCxn id="14339" idx="3"/>
          </p:cNvCxnSpPr>
          <p:nvPr/>
        </p:nvCxnSpPr>
        <p:spPr>
          <a:xfrm rot="16200000" flipV="1">
            <a:off x="5501481" y="1858169"/>
            <a:ext cx="1189038" cy="1663700"/>
          </a:xfrm>
          <a:prstGeom prst="curved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Power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Needs to list the players (including the non-obvious ones)</a:t>
            </a:r>
          </a:p>
          <a:p>
            <a:r>
              <a:rPr lang="en-GB" dirty="0" smtClean="0"/>
              <a:t>Identify blockers and shifters as well as drivers</a:t>
            </a:r>
          </a:p>
          <a:p>
            <a:r>
              <a:rPr lang="en-GB" dirty="0" smtClean="0"/>
              <a:t>But also consider the dynamics –champions, alliances; how power can shift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What is your change hypothesis?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Peaceful or conflictive?</a:t>
            </a:r>
          </a:p>
          <a:p>
            <a:r>
              <a:rPr lang="en-GB" dirty="0" smtClean="0"/>
              <a:t>Within the existing institutions/system or disruptive?</a:t>
            </a:r>
          </a:p>
          <a:p>
            <a:r>
              <a:rPr lang="en-GB" dirty="0" smtClean="0"/>
              <a:t>Who are the drivers/blockers/shifters? </a:t>
            </a:r>
          </a:p>
          <a:p>
            <a:r>
              <a:rPr lang="en-GB" dirty="0" smtClean="0"/>
              <a:t>What persuades (research, pilots, peer pressure, </a:t>
            </a:r>
            <a:r>
              <a:rPr lang="en-GB" dirty="0" err="1" smtClean="0"/>
              <a:t>internat</a:t>
            </a:r>
            <a:r>
              <a:rPr lang="en-GB" dirty="0" smtClean="0"/>
              <a:t> pressure, pop mob)?</a:t>
            </a:r>
          </a:p>
          <a:p>
            <a:r>
              <a:rPr lang="en-GB" dirty="0" smtClean="0"/>
              <a:t>Steady change or discontinuous?</a:t>
            </a:r>
          </a:p>
          <a:p>
            <a:pPr lvl="1"/>
            <a:r>
              <a:rPr lang="en-GB" dirty="0" smtClean="0"/>
              <a:t>Are shocks likely to be important? If so, how do we plan for them?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What is your change strategy?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38" y="1857375"/>
            <a:ext cx="7772400" cy="4114800"/>
          </a:xfrm>
        </p:spPr>
        <p:txBody>
          <a:bodyPr/>
          <a:lstStyle/>
          <a:p>
            <a:r>
              <a:rPr lang="en-GB" dirty="0" smtClean="0"/>
              <a:t>What coalitions/alliances? Horizontal or vertical (usual suspects or unusual)?</a:t>
            </a:r>
          </a:p>
          <a:p>
            <a:pPr lvl="1"/>
            <a:r>
              <a:rPr lang="en-GB" dirty="0" smtClean="0"/>
              <a:t>Civil society organizations</a:t>
            </a:r>
          </a:p>
          <a:p>
            <a:pPr lvl="1"/>
            <a:r>
              <a:rPr lang="en-GB" dirty="0" smtClean="0"/>
              <a:t>Sympathetic state bodies</a:t>
            </a:r>
          </a:p>
          <a:p>
            <a:pPr lvl="1"/>
            <a:r>
              <a:rPr lang="en-GB" dirty="0" smtClean="0"/>
              <a:t>Private sector, intellectuals, judges, faith leaders, media – who’s influential?</a:t>
            </a:r>
          </a:p>
          <a:p>
            <a:r>
              <a:rPr lang="en-GB" dirty="0" smtClean="0"/>
              <a:t>Importance of implementation gaps, </a:t>
            </a:r>
            <a:r>
              <a:rPr lang="en-GB" dirty="0" err="1" smtClean="0"/>
              <a:t>eg</a:t>
            </a:r>
            <a:r>
              <a:rPr lang="en-GB" dirty="0" smtClean="0"/>
              <a:t> around legislation</a:t>
            </a:r>
          </a:p>
          <a:p>
            <a:r>
              <a:rPr lang="en-GB" dirty="0" smtClean="0"/>
              <a:t>Political windows of opportunity (elections, changes of leadership, scandals)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500063" y="476250"/>
            <a:ext cx="8229600" cy="1143000"/>
          </a:xfrm>
        </p:spPr>
        <p:txBody>
          <a:bodyPr/>
          <a:lstStyle/>
          <a:p>
            <a:r>
              <a:rPr lang="en-GB" dirty="0" smtClean="0"/>
              <a:t>But remember, real life is complex</a:t>
            </a:r>
          </a:p>
        </p:txBody>
      </p:sp>
      <p:pic>
        <p:nvPicPr>
          <p:cNvPr id="13315" name="Content Placeholder 3" descr="iraq map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557338"/>
            <a:ext cx="7358063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And don’t forget to come and help launch From Poverty to Power at 6.30!</a:t>
            </a:r>
            <a:endParaRPr lang="en-GB" dirty="0"/>
          </a:p>
        </p:txBody>
      </p:sp>
      <p:pic>
        <p:nvPicPr>
          <p:cNvPr id="3" name="Picture 2" descr="book cover 3D low 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74" y="1582455"/>
            <a:ext cx="3717401" cy="5275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xwhite">
  <a:themeElements>
    <a:clrScheme name="">
      <a:dk1>
        <a:srgbClr val="000000"/>
      </a:dk1>
      <a:lt1>
        <a:srgbClr val="FFFFFF"/>
      </a:lt1>
      <a:dk2>
        <a:srgbClr val="33CC33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xwhite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oxwh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xwhi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xwhi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xwhi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xwhi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xwhi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xwhi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Office\Templates\oxwhite.pot</Template>
  <TotalTime>3968</TotalTime>
  <Words>342</Words>
  <Application>Microsoft Office PowerPoint</Application>
  <PresentationFormat>On-screen Show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oxwhite</vt:lpstr>
      <vt:lpstr>Theories of Change  and Power Analysis - just another fuzzword? </vt:lpstr>
      <vt:lpstr>Why Theories of Change Matter</vt:lpstr>
      <vt:lpstr>Oxfam’s emerging Theory of Change</vt:lpstr>
      <vt:lpstr>What is Power?</vt:lpstr>
      <vt:lpstr>The power and change cycle</vt:lpstr>
      <vt:lpstr>Power Analysis</vt:lpstr>
      <vt:lpstr>What is your change hypothesis?</vt:lpstr>
      <vt:lpstr>What is your change strategy?</vt:lpstr>
      <vt:lpstr>But remember, real life is complex</vt:lpstr>
      <vt:lpstr>And don’t forget to come and help launch From Poverty to Power at 6.30!</vt:lpstr>
    </vt:vector>
  </TitlesOfParts>
  <Company>Oxfam GB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Raworth, Research Team</dc:creator>
  <cp:lastModifiedBy>Duncan Green</cp:lastModifiedBy>
  <cp:revision>123</cp:revision>
  <dcterms:created xsi:type="dcterms:W3CDTF">2005-05-20T11:19:18Z</dcterms:created>
  <dcterms:modified xsi:type="dcterms:W3CDTF">2012-11-01T14:16:56Z</dcterms:modified>
</cp:coreProperties>
</file>