
<file path=[Content_Types].xml><?xml version="1.0" encoding="utf-8"?>
<Types xmlns="http://schemas.openxmlformats.org/package/2006/content-types">
  <Override PartName="/ppt/charts/chart1.xml" ContentType="application/vnd.openxmlformats-officedocument.drawingml.chart+xml"/>
  <Override PartName="/ppt/slideLayouts/slideLayout1.xml" ContentType="application/vnd.openxmlformats-officedocument.presentationml.slideLayout+xml"/>
  <Default Extension="png" ContentType="image/png"/>
  <Default Extension="rels" ContentType="application/vnd.openxmlformats-package.relationships+xml"/>
  <Override PartName="/ppt/slides/slide11.xml" ContentType="application/vnd.openxmlformats-officedocument.presentationml.slide+xml"/>
  <Default Extension="xml" ContentType="application/xml"/>
  <Override PartName="/ppt/slides/slide9.xml" ContentType="application/vnd.openxmlformats-officedocument.presentationml.slide+xml"/>
  <Default Extension="jpeg" ContentType="image/jpeg"/>
  <Override PartName="/ppt/tableStyles.xml" ContentType="application/vnd.openxmlformats-officedocument.presentationml.tableStyles+xml"/>
  <Override PartName="/ppt/slideLayouts/slideLayout8.xml" ContentType="application/vnd.openxmlformats-officedocument.presentationml.slideLayout+xml"/>
  <Override PartName="/ppt/slides/slide7.xml" ContentType="application/vnd.openxmlformats-officedocument.presentationml.slide+xml"/>
  <Override PartName="/ppt/slideLayouts/slideLayout6.xml" ContentType="application/vnd.openxmlformats-officedocument.presentationml.slideLayout+xml"/>
  <Override PartName="/ppt/slides/slide5.xml" ContentType="application/vnd.openxmlformats-officedocument.presentationml.slide+xml"/>
  <Override PartName="/ppt/slideLayouts/slideLayout12.xml" ContentType="application/vnd.openxmlformats-officedocument.presentationml.slideLayout+xml"/>
  <Override PartName="/ppt/slides/slide16.xml" ContentType="application/vnd.openxmlformats-officedocument.presentationml.slid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s/slide3.xml" ContentType="application/vnd.openxmlformats-officedocument.presentationml.slide+xml"/>
  <Override PartName="/ppt/slideLayouts/slideLayout10.xml" ContentType="application/vnd.openxmlformats-officedocument.presentationml.slideLayout+xml"/>
  <Override PartName="/ppt/slides/slide14.xml" ContentType="application/vnd.openxmlformats-officedocument.presentationml.slide+xml"/>
  <Override PartName="/docProps/core.xml" ContentType="application/vnd.openxmlformats-package.core-properties+xml"/>
  <Override PartName="/docProps/app.xml" ContentType="application/vnd.openxmlformats-officedocument.extended-properties+xml"/>
  <Override PartName="/ppt/slideLayouts/slideLayout2.xml" ContentType="application/vnd.openxmlformats-officedocument.presentationml.slideLayout+xml"/>
  <Override PartName="/ppt/slides/slide1.xml" ContentType="application/vnd.openxmlformats-officedocument.presentationml.slide+xml"/>
  <Override PartName="/ppt/slides/slide12.xml" ContentType="application/vnd.openxmlformats-officedocument.presentationml.slide+xml"/>
  <Default Extension="bin" ContentType="application/vnd.openxmlformats-officedocument.presentationml.printerSettings"/>
  <Override PartName="/ppt/slides/slide10.xml" ContentType="application/vnd.openxmlformats-officedocument.presentationml.slide+xml"/>
  <Override PartName="/ppt/viewProps.xml" ContentType="application/vnd.openxmlformats-officedocument.presentationml.viewProps+xml"/>
  <Override PartName="/ppt/slides/slide8.xml" ContentType="application/vnd.openxmlformats-officedocument.presentationml.slide+xml"/>
  <Override PartName="/ppt/presentation.xml" ContentType="application/vnd.openxmlformats-officedocument.presentationml.presentation.main+xml"/>
  <Override PartName="/ppt/slideLayouts/slideLayout9.xml" ContentType="application/vnd.openxmlformats-officedocument.presentationml.slideLayout+xml"/>
  <Override PartName="/ppt/slideLayouts/slideLayout7.xml" ContentType="application/vnd.openxmlformats-officedocument.presentationml.slideLayout+xml"/>
  <Override PartName="/ppt/slides/slide6.xml" ContentType="application/vnd.openxmlformats-officedocument.presentationml.slide+xml"/>
  <Override PartName="/ppt/slideLayouts/slideLayout13.xml" ContentType="application/vnd.openxmlformats-officedocument.presentationml.slideLayout+xml"/>
  <Override PartName="/ppt/slideLayouts/slideLayout5.xml" ContentType="application/vnd.openxmlformats-officedocument.presentationml.slideLayout+xml"/>
  <Override PartName="/ppt/slides/slide4.xml" ContentType="application/vnd.openxmlformats-officedocument.presentationml.slide+xml"/>
  <Override PartName="/ppt/slideLayouts/slideLayout11.xml" ContentType="application/vnd.openxmlformats-officedocument.presentationml.slideLayout+xml"/>
  <Override PartName="/ppt/slides/slide15.xml" ContentType="application/vnd.openxmlformats-officedocument.presentationml.slide+xml"/>
  <Override PartName="/ppt/theme/theme1.xml" ContentType="application/vnd.openxmlformats-officedocument.theme+xml"/>
  <Override PartName="/ppt/presProps.xml" ContentType="application/vnd.openxmlformats-officedocument.presentationml.presProps+xml"/>
  <Override PartName="/ppt/slideLayouts/slideLayout3.xml" ContentType="application/vnd.openxmlformats-officedocument.presentationml.slideLayout+xml"/>
  <Override PartName="/ppt/slides/slide2.xml" ContentType="application/vnd.openxmlformats-officedocument.presentationml.slide+xml"/>
  <Override PartName="/ppt/slides/slide13.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48" r:id="rId1"/>
  </p:sldMasterIdLst>
  <p:sldIdLst>
    <p:sldId id="278" r:id="rId2"/>
    <p:sldId id="257" r:id="rId3"/>
    <p:sldId id="261" r:id="rId4"/>
    <p:sldId id="258" r:id="rId5"/>
    <p:sldId id="260" r:id="rId6"/>
    <p:sldId id="281" r:id="rId7"/>
    <p:sldId id="263" r:id="rId8"/>
    <p:sldId id="276" r:id="rId9"/>
    <p:sldId id="277" r:id="rId10"/>
    <p:sldId id="279" r:id="rId11"/>
    <p:sldId id="266" r:id="rId12"/>
    <p:sldId id="268" r:id="rId13"/>
    <p:sldId id="269" r:id="rId14"/>
    <p:sldId id="267" r:id="rId15"/>
    <p:sldId id="280" r:id="rId16"/>
    <p:sldId id="275"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ThumbnailView">
  <p:normalViewPr>
    <p:restoredLeft sz="15620"/>
    <p:restoredTop sz="94660"/>
  </p:normalViewPr>
  <p:slideViewPr>
    <p:cSldViewPr snapToGrid="0" snapToObjects="1">
      <p:cViewPr varScale="1">
        <p:scale>
          <a:sx n="104" d="100"/>
          <a:sy n="104" d="100"/>
        </p:scale>
        <p:origin x="-1016" y="-10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viewProps" Target="viewProps.xml"/><Relationship Id="rId21" Type="http://schemas.openxmlformats.org/officeDocument/2006/relationships/theme" Target="theme/theme1.xml"/><Relationship Id="rId22"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printerSettings" Target="printerSettings/printerSettings1.bin"/><Relationship Id="rId19" Type="http://schemas.openxmlformats.org/officeDocument/2006/relationships/presProps" Target="presProp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oleObject" Target="Work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style val="18"/>
  <c:chart>
    <c:plotArea>
      <c:layout/>
      <c:radarChart>
        <c:radarStyle val="filled"/>
        <c:ser>
          <c:idx val="0"/>
          <c:order val="0"/>
          <c:tx>
            <c:strRef>
              <c:f>Sheet1!$B$1</c:f>
              <c:strCache>
                <c:ptCount val="1"/>
                <c:pt idx="0">
                  <c:v>Married Men</c:v>
                </c:pt>
              </c:strCache>
            </c:strRef>
          </c:tx>
          <c:spPr>
            <a:solidFill>
              <a:srgbClr val="0000FF"/>
            </a:solidFill>
          </c:spPr>
          <c:cat>
            <c:strRef>
              <c:f>Sheet1!$A$2:$A$8</c:f>
              <c:strCache>
                <c:ptCount val="7"/>
                <c:pt idx="0">
                  <c:v>Economic</c:v>
                </c:pt>
                <c:pt idx="1">
                  <c:v>Agency</c:v>
                </c:pt>
                <c:pt idx="2">
                  <c:v>Social Connections</c:v>
                </c:pt>
                <c:pt idx="3">
                  <c:v>Close Relationships</c:v>
                </c:pt>
                <c:pt idx="4">
                  <c:v>Self worth</c:v>
                </c:pt>
                <c:pt idx="5">
                  <c:v>Health</c:v>
                </c:pt>
                <c:pt idx="6">
                  <c:v>Values</c:v>
                </c:pt>
              </c:strCache>
            </c:strRef>
          </c:cat>
          <c:val>
            <c:numRef>
              <c:f>Sheet1!$B$2:$B$8</c:f>
              <c:numCache>
                <c:formatCode>General</c:formatCode>
                <c:ptCount val="7"/>
                <c:pt idx="0">
                  <c:v>3.0901</c:v>
                </c:pt>
                <c:pt idx="1">
                  <c:v>2.983</c:v>
                </c:pt>
                <c:pt idx="2">
                  <c:v>2.5646</c:v>
                </c:pt>
                <c:pt idx="3">
                  <c:v>4.659899999999998</c:v>
                </c:pt>
                <c:pt idx="4">
                  <c:v>2.970499999999998</c:v>
                </c:pt>
                <c:pt idx="5">
                  <c:v>3.244900000000001</c:v>
                </c:pt>
                <c:pt idx="6">
                  <c:v>3.8435</c:v>
                </c:pt>
              </c:numCache>
            </c:numRef>
          </c:val>
        </c:ser>
        <c:ser>
          <c:idx val="1"/>
          <c:order val="1"/>
          <c:tx>
            <c:strRef>
              <c:f>Sheet1!$C$1</c:f>
              <c:strCache>
                <c:ptCount val="1"/>
                <c:pt idx="0">
                  <c:v>Married Women</c:v>
                </c:pt>
              </c:strCache>
            </c:strRef>
          </c:tx>
          <c:spPr>
            <a:solidFill>
              <a:srgbClr val="28881B"/>
            </a:solidFill>
          </c:spPr>
          <c:cat>
            <c:strRef>
              <c:f>Sheet1!$A$2:$A$8</c:f>
              <c:strCache>
                <c:ptCount val="7"/>
                <c:pt idx="0">
                  <c:v>Economic</c:v>
                </c:pt>
                <c:pt idx="1">
                  <c:v>Agency</c:v>
                </c:pt>
                <c:pt idx="2">
                  <c:v>Social Connections</c:v>
                </c:pt>
                <c:pt idx="3">
                  <c:v>Close Relationships</c:v>
                </c:pt>
                <c:pt idx="4">
                  <c:v>Self worth</c:v>
                </c:pt>
                <c:pt idx="5">
                  <c:v>Health</c:v>
                </c:pt>
                <c:pt idx="6">
                  <c:v>Values</c:v>
                </c:pt>
              </c:strCache>
            </c:strRef>
          </c:cat>
          <c:val>
            <c:numRef>
              <c:f>Sheet1!$C$2:$C$8</c:f>
              <c:numCache>
                <c:formatCode>General</c:formatCode>
                <c:ptCount val="7"/>
                <c:pt idx="0">
                  <c:v>3.1174</c:v>
                </c:pt>
                <c:pt idx="1">
                  <c:v>2.2708</c:v>
                </c:pt>
                <c:pt idx="2">
                  <c:v>2.0202</c:v>
                </c:pt>
                <c:pt idx="3">
                  <c:v>4.5833</c:v>
                </c:pt>
                <c:pt idx="4">
                  <c:v>2.911599999999998</c:v>
                </c:pt>
                <c:pt idx="5">
                  <c:v>3.0253</c:v>
                </c:pt>
                <c:pt idx="6">
                  <c:v>3.5095</c:v>
                </c:pt>
              </c:numCache>
            </c:numRef>
          </c:val>
        </c:ser>
        <c:ser>
          <c:idx val="2"/>
          <c:order val="2"/>
          <c:tx>
            <c:strRef>
              <c:f>Sheet1!$D$1</c:f>
              <c:strCache>
                <c:ptCount val="1"/>
                <c:pt idx="0">
                  <c:v>Single Women</c:v>
                </c:pt>
              </c:strCache>
            </c:strRef>
          </c:tx>
          <c:spPr>
            <a:solidFill>
              <a:srgbClr val="8AFF58"/>
            </a:solidFill>
            <a:ln>
              <a:solidFill>
                <a:srgbClr val="8AFF58"/>
              </a:solidFill>
            </a:ln>
          </c:spPr>
          <c:cat>
            <c:strRef>
              <c:f>Sheet1!$A$2:$A$8</c:f>
              <c:strCache>
                <c:ptCount val="7"/>
                <c:pt idx="0">
                  <c:v>Economic</c:v>
                </c:pt>
                <c:pt idx="1">
                  <c:v>Agency</c:v>
                </c:pt>
                <c:pt idx="2">
                  <c:v>Social Connections</c:v>
                </c:pt>
                <c:pt idx="3">
                  <c:v>Close Relationships</c:v>
                </c:pt>
                <c:pt idx="4">
                  <c:v>Self worth</c:v>
                </c:pt>
                <c:pt idx="5">
                  <c:v>Health</c:v>
                </c:pt>
                <c:pt idx="6">
                  <c:v>Values</c:v>
                </c:pt>
              </c:strCache>
            </c:strRef>
          </c:cat>
          <c:val>
            <c:numRef>
              <c:f>Sheet1!$D$2:$D$8</c:f>
              <c:numCache>
                <c:formatCode>General</c:formatCode>
                <c:ptCount val="7"/>
                <c:pt idx="0">
                  <c:v>3.0</c:v>
                </c:pt>
                <c:pt idx="1">
                  <c:v>2.3</c:v>
                </c:pt>
                <c:pt idx="2">
                  <c:v>1.9</c:v>
                </c:pt>
                <c:pt idx="3">
                  <c:v>4.6667</c:v>
                </c:pt>
                <c:pt idx="4">
                  <c:v>2.9</c:v>
                </c:pt>
                <c:pt idx="5">
                  <c:v>2.5333</c:v>
                </c:pt>
                <c:pt idx="6">
                  <c:v>3.55</c:v>
                </c:pt>
              </c:numCache>
            </c:numRef>
          </c:val>
        </c:ser>
        <c:axId val="550084776"/>
        <c:axId val="550088008"/>
      </c:radarChart>
      <c:catAx>
        <c:axId val="550084776"/>
        <c:scaling>
          <c:orientation val="minMax"/>
        </c:scaling>
        <c:axPos val="b"/>
        <c:majorGridlines/>
        <c:tickLblPos val="nextTo"/>
        <c:txPr>
          <a:bodyPr/>
          <a:lstStyle/>
          <a:p>
            <a:pPr>
              <a:defRPr sz="1600"/>
            </a:pPr>
            <a:endParaRPr lang="en-US"/>
          </a:p>
        </c:txPr>
        <c:crossAx val="550088008"/>
        <c:crosses val="autoZero"/>
        <c:auto val="1"/>
        <c:lblAlgn val="ctr"/>
        <c:lblOffset val="100"/>
      </c:catAx>
      <c:valAx>
        <c:axId val="550088008"/>
        <c:scaling>
          <c:orientation val="minMax"/>
          <c:max val="5.0"/>
          <c:min val="1.0"/>
        </c:scaling>
        <c:axPos val="l"/>
        <c:majorGridlines/>
        <c:numFmt formatCode="General" sourceLinked="1"/>
        <c:majorTickMark val="cross"/>
        <c:tickLblPos val="nextTo"/>
        <c:crossAx val="550084776"/>
        <c:crosses val="autoZero"/>
        <c:crossBetween val="between"/>
        <c:majorUnit val="1.0"/>
      </c:valAx>
    </c:plotArea>
    <c:legend>
      <c:legendPos val="r"/>
      <c:layout>
        <c:manualLayout>
          <c:xMode val="edge"/>
          <c:yMode val="edge"/>
          <c:x val="0.817655396016675"/>
          <c:y val="0.268222222222222"/>
          <c:w val="0.170579898100973"/>
          <c:h val="0.396888597258677"/>
        </c:manualLayout>
      </c:layout>
      <c:txPr>
        <a:bodyPr/>
        <a:lstStyle/>
        <a:p>
          <a:pPr>
            <a:defRPr sz="1400"/>
          </a:pPr>
          <a:endParaRPr lang="en-US"/>
        </a:p>
      </c:txPr>
    </c:legend>
    <c:plotVisOnly val="1"/>
  </c:chart>
  <c:externalData r:id="rId1"/>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9ABFE426-3574-9B4D-B2F7-DC349476B413}" type="datetimeFigureOut">
              <a:rPr lang="en-US" smtClean="0"/>
              <a:pPr/>
              <a:t>11/2/12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FEA396-C548-9743-A912-A5D20D390B69}"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9ABFE426-3574-9B4D-B2F7-DC349476B413}" type="datetimeFigureOut">
              <a:rPr lang="en-US" smtClean="0"/>
              <a:pPr/>
              <a:t>11/2/12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FEA396-C548-9743-A912-A5D20D390B6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9ABFE426-3574-9B4D-B2F7-DC349476B413}" type="datetimeFigureOut">
              <a:rPr lang="en-US" smtClean="0"/>
              <a:pPr/>
              <a:t>11/2/12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FEA396-C548-9743-A912-A5D20D390B69}"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9ABFE426-3574-9B4D-B2F7-DC349476B413}" type="datetimeFigureOut">
              <a:rPr lang="en-US" smtClean="0"/>
              <a:pPr/>
              <a:t>11/2/12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FEA396-C548-9743-A912-A5D20D390B6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9ABFE426-3574-9B4D-B2F7-DC349476B413}" type="datetimeFigureOut">
              <a:rPr lang="en-US" smtClean="0"/>
              <a:pPr/>
              <a:t>11/2/12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AFEA396-C548-9743-A912-A5D20D390B6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9ABFE426-3574-9B4D-B2F7-DC349476B413}" type="datetimeFigureOut">
              <a:rPr lang="en-US" smtClean="0"/>
              <a:pPr/>
              <a:t>11/2/12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AFEA396-C548-9743-A912-A5D20D390B6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BFE426-3574-9B4D-B2F7-DC349476B413}" type="datetimeFigureOut">
              <a:rPr lang="en-US" smtClean="0"/>
              <a:pPr/>
              <a:t>11/2/12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AFEA396-C548-9743-A912-A5D20D390B6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9ABFE426-3574-9B4D-B2F7-DC349476B413}" type="datetimeFigureOut">
              <a:rPr lang="en-US" smtClean="0"/>
              <a:pPr/>
              <a:t>11/2/12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FEA396-C548-9743-A912-A5D20D390B6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9ABFE426-3574-9B4D-B2F7-DC349476B413}" type="datetimeFigureOut">
              <a:rPr lang="en-US" smtClean="0"/>
              <a:pPr/>
              <a:t>11/2/12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FEA396-C548-9743-A912-A5D20D390B69}"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9ABFE426-3574-9B4D-B2F7-DC349476B413}" type="datetimeFigureOut">
              <a:rPr lang="en-US" smtClean="0"/>
              <a:pPr/>
              <a:t>11/2/12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FEA396-C548-9743-A912-A5D20D390B6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9ABFE426-3574-9B4D-B2F7-DC349476B413}" type="datetimeFigureOut">
              <a:rPr lang="en-US" smtClean="0"/>
              <a:pPr/>
              <a:t>11/2/12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FEA396-C548-9743-A912-A5D20D390B69}"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GB"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07D7A3A0-E792-6B49-9461-6CC3C9DDB093}" type="slidenum">
              <a:rPr lang="en-GB"/>
              <a:pPr>
                <a:defRPr/>
              </a:pPr>
              <a:t>‹#›</a:t>
            </a:fld>
            <a:endParaRPr lang="en-GB"/>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GB"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en-GB"/>
          </a:p>
        </p:txBody>
      </p:sp>
      <p:sp>
        <p:nvSpPr>
          <p:cNvPr id="7" name="Rectangle 5"/>
          <p:cNvSpPr>
            <a:spLocks noGrp="1" noChangeArrowheads="1"/>
          </p:cNvSpPr>
          <p:nvPr>
            <p:ph type="ftr" sz="quarter" idx="11"/>
          </p:nvPr>
        </p:nvSpPr>
        <p:spPr>
          <a:ln/>
        </p:spPr>
        <p:txBody>
          <a:bodyPr/>
          <a:lstStyle>
            <a:lvl1pPr>
              <a:defRPr/>
            </a:lvl1pPr>
          </a:lstStyle>
          <a:p>
            <a:pPr>
              <a:defRPr/>
            </a:pPr>
            <a:endParaRPr lang="en-GB"/>
          </a:p>
        </p:txBody>
      </p:sp>
      <p:sp>
        <p:nvSpPr>
          <p:cNvPr id="8" name="Rectangle 6"/>
          <p:cNvSpPr>
            <a:spLocks noGrp="1" noChangeArrowheads="1"/>
          </p:cNvSpPr>
          <p:nvPr>
            <p:ph type="sldNum" sz="quarter" idx="12"/>
          </p:nvPr>
        </p:nvSpPr>
        <p:spPr>
          <a:ln/>
        </p:spPr>
        <p:txBody>
          <a:bodyPr/>
          <a:lstStyle>
            <a:lvl1pPr>
              <a:defRPr/>
            </a:lvl1pPr>
          </a:lstStyle>
          <a:p>
            <a:pPr>
              <a:defRPr/>
            </a:pPr>
            <a:fld id="{A782E891-67A8-2841-A90B-DF5350EC10D4}" type="slidenum">
              <a:rPr lang="en-GB"/>
              <a:pPr>
                <a:defRPr/>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BFE426-3574-9B4D-B2F7-DC349476B413}" type="datetimeFigureOut">
              <a:rPr lang="en-US" smtClean="0"/>
              <a:pPr/>
              <a:t>11/2/12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FEA396-C548-9743-A912-A5D20D390B6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jpeg"/><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1" Type="http://schemas.openxmlformats.org/officeDocument/2006/relationships/slideLayout" Target="../slideLayouts/slideLayout12.xml"/><Relationship Id="rId2" Type="http://schemas.openxmlformats.org/officeDocument/2006/relationships/image" Target="../media/image4.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8.jpeg"/><Relationship Id="rId3"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jpeg"/><Relationship Id="rId3"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chart" Target="../charts/chart1.xml"/><Relationship Id="rId3"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6" name="Picture 4" descr="DSC00181.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Subtitle 2"/>
          <p:cNvSpPr>
            <a:spLocks noGrp="1"/>
          </p:cNvSpPr>
          <p:nvPr>
            <p:ph type="subTitle" idx="1"/>
          </p:nvPr>
        </p:nvSpPr>
        <p:spPr>
          <a:xfrm>
            <a:off x="1371600" y="4457013"/>
            <a:ext cx="6400800" cy="1752600"/>
          </a:xfrm>
          <a:solidFill>
            <a:srgbClr val="1C581F">
              <a:alpha val="55000"/>
            </a:srgbClr>
          </a:solidFill>
        </p:spPr>
        <p:txBody>
          <a:bodyPr>
            <a:normAutofit fontScale="85000" lnSpcReduction="10000"/>
          </a:bodyPr>
          <a:lstStyle/>
          <a:p>
            <a:r>
              <a:rPr lang="en-US" dirty="0" smtClean="0">
                <a:solidFill>
                  <a:srgbClr val="E9E179"/>
                </a:solidFill>
              </a:rPr>
              <a:t>Paper to</a:t>
            </a:r>
            <a:r>
              <a:rPr lang="en-US" dirty="0" smtClean="0">
                <a:solidFill>
                  <a:srgbClr val="E9E179"/>
                </a:solidFill>
              </a:rPr>
              <a:t> Development Studies Association</a:t>
            </a:r>
          </a:p>
          <a:p>
            <a:r>
              <a:rPr lang="en-US" sz="2162" dirty="0" smtClean="0">
                <a:solidFill>
                  <a:srgbClr val="E9E179"/>
                </a:solidFill>
              </a:rPr>
              <a:t>3 November </a:t>
            </a:r>
            <a:r>
              <a:rPr lang="en-US" sz="2162" dirty="0" smtClean="0">
                <a:solidFill>
                  <a:srgbClr val="E9E179"/>
                </a:solidFill>
              </a:rPr>
              <a:t>2012</a:t>
            </a:r>
          </a:p>
          <a:p>
            <a:r>
              <a:rPr lang="en-US" dirty="0" smtClean="0">
                <a:solidFill>
                  <a:srgbClr val="E9E179"/>
                </a:solidFill>
              </a:rPr>
              <a:t>Sarah C. </a:t>
            </a:r>
            <a:r>
              <a:rPr lang="en-US" dirty="0" smtClean="0">
                <a:solidFill>
                  <a:srgbClr val="E9E179"/>
                </a:solidFill>
              </a:rPr>
              <a:t>White and </a:t>
            </a:r>
            <a:r>
              <a:rPr lang="en-US" dirty="0" err="1" smtClean="0">
                <a:solidFill>
                  <a:srgbClr val="E9E179"/>
                </a:solidFill>
              </a:rPr>
              <a:t>Shreya</a:t>
            </a:r>
            <a:r>
              <a:rPr lang="en-US" dirty="0" smtClean="0">
                <a:solidFill>
                  <a:srgbClr val="E9E179"/>
                </a:solidFill>
              </a:rPr>
              <a:t> </a:t>
            </a:r>
            <a:r>
              <a:rPr lang="en-US" dirty="0" err="1" smtClean="0">
                <a:solidFill>
                  <a:srgbClr val="E9E179"/>
                </a:solidFill>
              </a:rPr>
              <a:t>Jha</a:t>
            </a:r>
            <a:endParaRPr lang="en-US" dirty="0" smtClean="0">
              <a:solidFill>
                <a:srgbClr val="E9E179"/>
              </a:solidFill>
            </a:endParaRPr>
          </a:p>
          <a:p>
            <a:r>
              <a:rPr lang="en-US" dirty="0" smtClean="0">
                <a:solidFill>
                  <a:srgbClr val="E9E179"/>
                </a:solidFill>
              </a:rPr>
              <a:t>University of Bath</a:t>
            </a:r>
            <a:endParaRPr lang="en-US" dirty="0">
              <a:solidFill>
                <a:srgbClr val="E9E179"/>
              </a:solidFill>
            </a:endParaRPr>
          </a:p>
        </p:txBody>
      </p:sp>
      <p:pic>
        <p:nvPicPr>
          <p:cNvPr id="4" name="Picture 4"/>
          <p:cNvPicPr>
            <a:picLocks noChangeAspect="1" noChangeArrowheads="1"/>
          </p:cNvPicPr>
          <p:nvPr/>
        </p:nvPicPr>
        <p:blipFill>
          <a:blip r:embed="rId3"/>
          <a:srcRect/>
          <a:stretch>
            <a:fillRect/>
          </a:stretch>
        </p:blipFill>
        <p:spPr bwMode="auto">
          <a:xfrm>
            <a:off x="266679" y="298697"/>
            <a:ext cx="1574800" cy="1320800"/>
          </a:xfrm>
          <a:prstGeom prst="rect">
            <a:avLst/>
          </a:prstGeom>
          <a:noFill/>
          <a:ln w="9525">
            <a:noFill/>
            <a:miter lim="800000"/>
            <a:headEnd/>
            <a:tailEnd/>
          </a:ln>
        </p:spPr>
      </p:pic>
      <p:pic>
        <p:nvPicPr>
          <p:cNvPr id="5" name="Picture 4" descr="ESRC-DFID_logo_crop_bw.jpg"/>
          <p:cNvPicPr>
            <a:picLocks noChangeAspect="1"/>
          </p:cNvPicPr>
          <p:nvPr/>
        </p:nvPicPr>
        <p:blipFill>
          <a:blip r:embed="rId4"/>
          <a:stretch>
            <a:fillRect/>
          </a:stretch>
        </p:blipFill>
        <p:spPr>
          <a:xfrm>
            <a:off x="6800421" y="206890"/>
            <a:ext cx="2343579" cy="1412607"/>
          </a:xfrm>
          <a:prstGeom prst="rect">
            <a:avLst/>
          </a:prstGeom>
        </p:spPr>
      </p:pic>
      <p:sp>
        <p:nvSpPr>
          <p:cNvPr id="8" name="Title 1"/>
          <p:cNvSpPr txBox="1">
            <a:spLocks/>
          </p:cNvSpPr>
          <p:nvPr/>
        </p:nvSpPr>
        <p:spPr bwMode="auto">
          <a:xfrm>
            <a:off x="439645" y="2478833"/>
            <a:ext cx="8304399" cy="1967756"/>
          </a:xfrm>
          <a:prstGeom prst="rect">
            <a:avLst/>
          </a:prstGeom>
          <a:solidFill>
            <a:srgbClr val="F4E05B">
              <a:alpha val="54117"/>
            </a:srgbClr>
          </a:solidFill>
          <a:ln w="9525">
            <a:noFill/>
            <a:miter lim="800000"/>
            <a:headEnd/>
            <a:tailEnd/>
          </a:ln>
        </p:spPr>
        <p:txBody>
          <a:bodyPr vert="horz" wrap="square" lIns="91440" tIns="45720" rIns="91440" bIns="45720" numCol="1" anchor="ctr" anchorCtr="0" compatLnSpc="1">
            <a:prstTxWarp prst="textNoShape">
              <a:avLst/>
            </a:prstTxWarp>
          </a:bodyPr>
          <a:lstStyle/>
          <a:p>
            <a:pPr lvl="0" algn="ctr" fontAlgn="base">
              <a:spcBef>
                <a:spcPct val="0"/>
              </a:spcBef>
              <a:spcAft>
                <a:spcPct val="0"/>
              </a:spcAft>
              <a:defRPr/>
            </a:pPr>
            <a:r>
              <a:rPr lang="en-US" sz="3600" dirty="0" smtClean="0"/>
              <a:t>Putting the Quality into ‘Quality of Life’: </a:t>
            </a:r>
            <a:r>
              <a:rPr lang="en-GB" sz="3600" dirty="0" smtClean="0"/>
              <a:t>the Contribution of Qualitative Methods to Assessing Wellbeing in Zambia and India</a:t>
            </a:r>
            <a:endParaRPr kumimoji="0" lang="en-US" sz="3600" b="0" i="0" u="none" strike="noStrike" kern="0" cap="none" spc="0" normalizeH="0" baseline="0" noProof="0" dirty="0">
              <a:ln>
                <a:noFill/>
              </a:ln>
              <a:solidFill>
                <a:srgbClr val="0B3C11"/>
              </a:solidFill>
              <a:effectLst/>
              <a:uLnTx/>
              <a:uFillTx/>
              <a:latin typeface="+mj-lt"/>
              <a:ea typeface="+mj-ea"/>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Field of Wellbeing</a:t>
            </a:r>
            <a:endParaRPr lang="en-US" dirty="0"/>
          </a:p>
        </p:txBody>
      </p:sp>
      <p:sp>
        <p:nvSpPr>
          <p:cNvPr id="3" name="Content Placeholder 2"/>
          <p:cNvSpPr>
            <a:spLocks noGrp="1"/>
          </p:cNvSpPr>
          <p:nvPr>
            <p:ph idx="1"/>
          </p:nvPr>
        </p:nvSpPr>
        <p:spPr>
          <a:xfrm>
            <a:off x="457200" y="1624062"/>
            <a:ext cx="8229600" cy="5233938"/>
          </a:xfrm>
        </p:spPr>
        <p:txBody>
          <a:bodyPr>
            <a:normAutofit fontScale="77500" lnSpcReduction="20000"/>
          </a:bodyPr>
          <a:lstStyle/>
          <a:p>
            <a:r>
              <a:rPr lang="en-US" dirty="0" smtClean="0"/>
              <a:t>Wellbeing in development currently two main trajectories:</a:t>
            </a:r>
          </a:p>
          <a:p>
            <a:pPr lvl="1"/>
            <a:r>
              <a:rPr lang="en-US" dirty="0" smtClean="0"/>
              <a:t>National level ‘beyond GDP’ statistical measures of progress</a:t>
            </a:r>
          </a:p>
          <a:p>
            <a:pPr lvl="1"/>
            <a:r>
              <a:rPr lang="en-US" dirty="0" smtClean="0"/>
              <a:t>Community/individual level research and some project M&amp;E</a:t>
            </a:r>
          </a:p>
          <a:p>
            <a:r>
              <a:rPr lang="en-US" dirty="0" smtClean="0"/>
              <a:t>Wellbeing </a:t>
            </a:r>
            <a:r>
              <a:rPr lang="en-US" dirty="0" smtClean="0"/>
              <a:t>in development builds on long tradition of broadening vision of development (‘beyond economics’) and range of voices (‘bottom up’ perspectives and participatory approaches)</a:t>
            </a:r>
          </a:p>
          <a:p>
            <a:r>
              <a:rPr lang="en-US" dirty="0" smtClean="0"/>
              <a:t>Subjective dimension is signature to wellbeing but not new – </a:t>
            </a:r>
            <a:r>
              <a:rPr lang="en-US" dirty="0" err="1" smtClean="0"/>
              <a:t>eg</a:t>
            </a:r>
            <a:r>
              <a:rPr lang="en-US" dirty="0" smtClean="0"/>
              <a:t> work on gender and empowerment</a:t>
            </a:r>
            <a:endParaRPr lang="en-US" dirty="0" smtClean="0"/>
          </a:p>
          <a:p>
            <a:r>
              <a:rPr lang="en-US" dirty="0" smtClean="0"/>
              <a:t>Broader </a:t>
            </a:r>
            <a:r>
              <a:rPr lang="en-US" dirty="0" smtClean="0"/>
              <a:t>field of happiness, quality of life and wellbeing:</a:t>
            </a:r>
          </a:p>
          <a:p>
            <a:pPr lvl="1"/>
            <a:r>
              <a:rPr lang="en-GB" dirty="0" smtClean="0"/>
              <a:t>Dauntingly large number of studies</a:t>
            </a:r>
          </a:p>
          <a:p>
            <a:pPr lvl="1"/>
            <a:r>
              <a:rPr lang="en-GB" dirty="0" smtClean="0"/>
              <a:t>Overwhelmingly quantitative</a:t>
            </a:r>
          </a:p>
          <a:p>
            <a:pPr lvl="1"/>
            <a:r>
              <a:rPr lang="en-GB" dirty="0" smtClean="0"/>
              <a:t>Dominated by measures not concepts</a:t>
            </a:r>
            <a:endParaRPr lang="en-GB" dirty="0" smtClean="0"/>
          </a:p>
          <a:p>
            <a:pPr lvl="1"/>
            <a:r>
              <a:rPr lang="en-GB" dirty="0" smtClean="0"/>
              <a:t>Expert/elite capture</a:t>
            </a:r>
            <a:endParaRPr lang="en-US" dirty="0" smtClean="0"/>
          </a:p>
          <a:p>
            <a:endParaRPr lang="en-US" dirty="0" smtClean="0"/>
          </a:p>
        </p:txBody>
      </p:sp>
      <p:pic>
        <p:nvPicPr>
          <p:cNvPr id="4" name="Picture 4"/>
          <p:cNvPicPr>
            <a:picLocks noChangeAspect="1" noChangeArrowheads="1"/>
          </p:cNvPicPr>
          <p:nvPr/>
        </p:nvPicPr>
        <p:blipFill>
          <a:blip r:embed="rId2"/>
          <a:srcRect/>
          <a:stretch>
            <a:fillRect/>
          </a:stretch>
        </p:blipFill>
        <p:spPr bwMode="auto">
          <a:xfrm>
            <a:off x="307975" y="96838"/>
            <a:ext cx="1574800" cy="1320800"/>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1882774" y="274638"/>
            <a:ext cx="6804025" cy="1143000"/>
          </a:xfrm>
        </p:spPr>
        <p:txBody>
          <a:bodyPr/>
          <a:lstStyle/>
          <a:p>
            <a:r>
              <a:rPr lang="en-US" dirty="0" smtClean="0"/>
              <a:t>Reclaiming the qualitative</a:t>
            </a:r>
            <a:endParaRPr lang="en-US" dirty="0"/>
          </a:p>
        </p:txBody>
      </p:sp>
      <p:sp>
        <p:nvSpPr>
          <p:cNvPr id="3" name="Content Placeholder 2"/>
          <p:cNvSpPr>
            <a:spLocks noGrp="1"/>
          </p:cNvSpPr>
          <p:nvPr>
            <p:ph idx="1"/>
          </p:nvPr>
        </p:nvSpPr>
        <p:spPr/>
        <p:txBody>
          <a:bodyPr>
            <a:normAutofit/>
          </a:bodyPr>
          <a:lstStyle/>
          <a:p>
            <a:r>
              <a:rPr lang="en-US" dirty="0" smtClean="0"/>
              <a:t>This paper reports on on-going mixed method research in India and Zambia to argue the vital contribution of qualitative approaches to the study of wellbeing:</a:t>
            </a:r>
            <a:endParaRPr lang="en-US" dirty="0" smtClean="0"/>
          </a:p>
          <a:p>
            <a:pPr lvl="1"/>
            <a:r>
              <a:rPr lang="en-GB" dirty="0" smtClean="0"/>
              <a:t> </a:t>
            </a:r>
            <a:r>
              <a:rPr lang="en-GB" dirty="0" smtClean="0"/>
              <a:t>improving data quality and problem-</a:t>
            </a:r>
            <a:r>
              <a:rPr lang="en-GB" dirty="0" smtClean="0"/>
              <a:t>solving</a:t>
            </a:r>
          </a:p>
          <a:p>
            <a:pPr lvl="1"/>
            <a:r>
              <a:rPr lang="en-GB" dirty="0" smtClean="0"/>
              <a:t> strengthen </a:t>
            </a:r>
            <a:r>
              <a:rPr lang="en-GB" dirty="0" smtClean="0"/>
              <a:t>analysis and interpretation of </a:t>
            </a:r>
            <a:r>
              <a:rPr lang="en-GB" dirty="0" smtClean="0"/>
              <a:t>results</a:t>
            </a:r>
          </a:p>
          <a:p>
            <a:pPr lvl="1"/>
            <a:r>
              <a:rPr lang="en-GB" dirty="0" smtClean="0"/>
              <a:t>deepening </a:t>
            </a:r>
            <a:r>
              <a:rPr lang="en-GB" dirty="0" smtClean="0"/>
              <a:t>conceptual, ontological and political </a:t>
            </a:r>
            <a:r>
              <a:rPr lang="en-GB" dirty="0" smtClean="0"/>
              <a:t>debate</a:t>
            </a:r>
            <a:endParaRPr lang="en-US" dirty="0" smtClean="0"/>
          </a:p>
          <a:p>
            <a:endParaRPr lang="en-US" dirty="0"/>
          </a:p>
        </p:txBody>
      </p:sp>
      <p:pic>
        <p:nvPicPr>
          <p:cNvPr id="4" name="Picture 4"/>
          <p:cNvPicPr>
            <a:picLocks noChangeAspect="1" noChangeArrowheads="1"/>
          </p:cNvPicPr>
          <p:nvPr/>
        </p:nvPicPr>
        <p:blipFill>
          <a:blip r:embed="rId2"/>
          <a:srcRect/>
          <a:stretch>
            <a:fillRect/>
          </a:stretch>
        </p:blipFill>
        <p:spPr bwMode="auto">
          <a:xfrm>
            <a:off x="307975" y="96838"/>
            <a:ext cx="1574800" cy="1320800"/>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Points of Reference</a:t>
            </a:r>
            <a:endParaRPr lang="en-US" dirty="0"/>
          </a:p>
        </p:txBody>
      </p:sp>
      <p:sp>
        <p:nvSpPr>
          <p:cNvPr id="3" name="Content Placeholder 2"/>
          <p:cNvSpPr>
            <a:spLocks noGrp="1"/>
          </p:cNvSpPr>
          <p:nvPr>
            <p:ph idx="1"/>
          </p:nvPr>
        </p:nvSpPr>
        <p:spPr/>
        <p:txBody>
          <a:bodyPr>
            <a:normAutofit fontScale="77500" lnSpcReduction="20000"/>
          </a:bodyPr>
          <a:lstStyle/>
          <a:p>
            <a:r>
              <a:rPr lang="en-US" dirty="0" err="1" smtClean="0"/>
              <a:t>Kanbur</a:t>
            </a:r>
            <a:r>
              <a:rPr lang="en-US" dirty="0" smtClean="0"/>
              <a:t> and Shaffer (2007) note value of mixed methods in poverty analysis, but also tensions which derive from different philosophical </a:t>
            </a:r>
            <a:r>
              <a:rPr lang="en-US" dirty="0" smtClean="0"/>
              <a:t>standpoints</a:t>
            </a:r>
          </a:p>
          <a:p>
            <a:r>
              <a:rPr lang="en-US" dirty="0" smtClean="0"/>
              <a:t>Graham (2011) notes of the ‘does money make you happy’ debates that much of the dispute can be traced to the</a:t>
            </a:r>
            <a:r>
              <a:rPr lang="en-US" dirty="0" smtClean="0"/>
              <a:t> methods used in different studies</a:t>
            </a:r>
          </a:p>
          <a:p>
            <a:r>
              <a:rPr lang="en-US" dirty="0" err="1" smtClean="0"/>
              <a:t>Camfield</a:t>
            </a:r>
            <a:r>
              <a:rPr lang="en-US" dirty="0" smtClean="0"/>
              <a:t> et al. (2009) describe discrepancies between qualitative and quantitative data from same subjects</a:t>
            </a:r>
            <a:r>
              <a:rPr lang="en-US" dirty="0" smtClean="0"/>
              <a:t> </a:t>
            </a:r>
          </a:p>
          <a:p>
            <a:endParaRPr lang="en-US" dirty="0" smtClean="0"/>
          </a:p>
          <a:p>
            <a:pPr lvl="1">
              <a:buNone/>
            </a:pPr>
            <a:r>
              <a:rPr lang="en-US" dirty="0" smtClean="0"/>
              <a:t>	‘</a:t>
            </a:r>
            <a:r>
              <a:rPr lang="en-US" dirty="0" smtClean="0"/>
              <a:t>Qualitative approaches… foreground the presence of both the respondent and the researcher, which highlights the fallibility of all data collection by </a:t>
            </a:r>
            <a:r>
              <a:rPr lang="en-US" dirty="0" err="1" smtClean="0"/>
              <a:t>emphasising</a:t>
            </a:r>
            <a:r>
              <a:rPr lang="en-US" dirty="0" smtClean="0"/>
              <a:t> their role in its “co-creation” ‘ (</a:t>
            </a:r>
            <a:r>
              <a:rPr lang="en-US" dirty="0" err="1" smtClean="0"/>
              <a:t>Camfield</a:t>
            </a:r>
            <a:r>
              <a:rPr lang="en-US" dirty="0" smtClean="0"/>
              <a:t> et al., 2009: 8)</a:t>
            </a:r>
          </a:p>
          <a:p>
            <a:endParaRPr lang="en-US" dirty="0"/>
          </a:p>
        </p:txBody>
      </p:sp>
      <p:pic>
        <p:nvPicPr>
          <p:cNvPr id="4" name="Picture 4"/>
          <p:cNvPicPr>
            <a:picLocks noChangeAspect="1" noChangeArrowheads="1"/>
          </p:cNvPicPr>
          <p:nvPr/>
        </p:nvPicPr>
        <p:blipFill>
          <a:blip r:embed="rId2"/>
          <a:srcRect/>
          <a:stretch>
            <a:fillRect/>
          </a:stretch>
        </p:blipFill>
        <p:spPr bwMode="auto">
          <a:xfrm>
            <a:off x="307975" y="96838"/>
            <a:ext cx="1574800" cy="1320800"/>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7409" name="Title 1"/>
          <p:cNvSpPr>
            <a:spLocks noGrp="1"/>
          </p:cNvSpPr>
          <p:nvPr>
            <p:ph type="title"/>
          </p:nvPr>
        </p:nvSpPr>
        <p:spPr/>
        <p:txBody>
          <a:bodyPr/>
          <a:lstStyle/>
          <a:p>
            <a:r>
              <a:rPr lang="en-US" sz="3600" smtClean="0"/>
              <a:t>             The Wellbeing Pathways project</a:t>
            </a:r>
          </a:p>
        </p:txBody>
      </p:sp>
      <p:sp>
        <p:nvSpPr>
          <p:cNvPr id="5" name="Content Placeholder 2"/>
          <p:cNvSpPr>
            <a:spLocks noGrp="1"/>
          </p:cNvSpPr>
          <p:nvPr>
            <p:ph idx="1"/>
          </p:nvPr>
        </p:nvSpPr>
        <p:spPr/>
        <p:txBody>
          <a:bodyPr rtlCol="0">
            <a:normAutofit/>
          </a:bodyPr>
          <a:lstStyle/>
          <a:p>
            <a:pPr fontAlgn="auto">
              <a:lnSpc>
                <a:spcPct val="80000"/>
              </a:lnSpc>
              <a:spcAft>
                <a:spcPts val="0"/>
              </a:spcAft>
              <a:buFont typeface="Arial" pitchFamily="34" charset="0"/>
              <a:buNone/>
              <a:defRPr/>
            </a:pPr>
            <a:r>
              <a:rPr lang="en-GB" sz="2400" dirty="0" smtClean="0">
                <a:solidFill>
                  <a:srgbClr val="000000"/>
                </a:solidFill>
              </a:rPr>
              <a:t>Ambition:</a:t>
            </a:r>
          </a:p>
          <a:p>
            <a:pPr fontAlgn="auto">
              <a:lnSpc>
                <a:spcPct val="80000"/>
              </a:lnSpc>
              <a:spcAft>
                <a:spcPts val="0"/>
              </a:spcAft>
              <a:buFont typeface="Arial" pitchFamily="1" charset="0"/>
              <a:buChar char="•"/>
              <a:defRPr/>
            </a:pPr>
            <a:r>
              <a:rPr lang="en-GB" sz="2400" dirty="0" smtClean="0">
                <a:solidFill>
                  <a:srgbClr val="000000"/>
                </a:solidFill>
              </a:rPr>
              <a:t>to develop a model of wellbeing that is grounded in the South (more like) how people there think and talk and feel and act</a:t>
            </a:r>
          </a:p>
          <a:p>
            <a:pPr fontAlgn="auto">
              <a:lnSpc>
                <a:spcPct val="80000"/>
              </a:lnSpc>
              <a:spcAft>
                <a:spcPts val="0"/>
              </a:spcAft>
              <a:buFont typeface="Arial" pitchFamily="1" charset="0"/>
              <a:buChar char="•"/>
              <a:defRPr/>
            </a:pPr>
            <a:r>
              <a:rPr lang="en-GB" sz="2400" dirty="0" smtClean="0"/>
              <a:t>to explore the relationships between poverty and wellbeing – both quantitatively (survey) and qualitatively (interviews) </a:t>
            </a:r>
          </a:p>
          <a:p>
            <a:pPr fontAlgn="auto">
              <a:lnSpc>
                <a:spcPct val="80000"/>
              </a:lnSpc>
              <a:spcAft>
                <a:spcPts val="0"/>
              </a:spcAft>
              <a:buFont typeface="Arial" pitchFamily="1" charset="0"/>
              <a:buChar char="•"/>
              <a:defRPr/>
            </a:pPr>
            <a:endParaRPr lang="en-GB" sz="2400" dirty="0" smtClean="0"/>
          </a:p>
          <a:p>
            <a:pPr fontAlgn="auto">
              <a:lnSpc>
                <a:spcPct val="80000"/>
              </a:lnSpc>
              <a:spcAft>
                <a:spcPts val="0"/>
              </a:spcAft>
              <a:buFont typeface="Arial" pitchFamily="34" charset="0"/>
              <a:buNone/>
              <a:defRPr/>
            </a:pPr>
            <a:r>
              <a:rPr lang="en-GB" sz="2400" dirty="0" smtClean="0"/>
              <a:t>Research: </a:t>
            </a:r>
          </a:p>
          <a:p>
            <a:pPr fontAlgn="auto">
              <a:lnSpc>
                <a:spcPct val="80000"/>
              </a:lnSpc>
              <a:spcAft>
                <a:spcPts val="0"/>
              </a:spcAft>
              <a:buFont typeface="Arial" pitchFamily="34" charset="0"/>
              <a:buChar char="•"/>
              <a:defRPr/>
            </a:pPr>
            <a:r>
              <a:rPr lang="en-GB" sz="2400" dirty="0" smtClean="0"/>
              <a:t>in </a:t>
            </a:r>
            <a:r>
              <a:rPr lang="en-GB" sz="2400" dirty="0" err="1" smtClean="0"/>
              <a:t>m</a:t>
            </a:r>
            <a:r>
              <a:rPr lang="en-US" sz="2400" dirty="0" err="1" smtClean="0">
                <a:solidFill>
                  <a:srgbClr val="000000"/>
                </a:solidFill>
                <a:ea typeface="Arial" pitchFamily="1" charset="0"/>
                <a:cs typeface="Arial"/>
              </a:rPr>
              <a:t>arginalised</a:t>
            </a:r>
            <a:r>
              <a:rPr lang="en-US" sz="2400" dirty="0" smtClean="0">
                <a:solidFill>
                  <a:srgbClr val="000000"/>
                </a:solidFill>
                <a:ea typeface="Arial" pitchFamily="1" charset="0"/>
                <a:cs typeface="Arial"/>
              </a:rPr>
              <a:t> rural communities, Zambia and India</a:t>
            </a:r>
          </a:p>
          <a:p>
            <a:pPr fontAlgn="auto">
              <a:lnSpc>
                <a:spcPct val="80000"/>
              </a:lnSpc>
              <a:spcAft>
                <a:spcPts val="0"/>
              </a:spcAft>
              <a:buFont typeface="Arial" pitchFamily="1" charset="0"/>
              <a:buChar char="•"/>
              <a:defRPr/>
            </a:pPr>
            <a:r>
              <a:rPr lang="en-US" sz="2400" dirty="0" smtClean="0">
                <a:solidFill>
                  <a:srgbClr val="000000"/>
                </a:solidFill>
                <a:ea typeface="Arial" pitchFamily="1" charset="0"/>
                <a:cs typeface="Arial"/>
              </a:rPr>
              <a:t>two rounds of fieldwork of 3-4 months in each country</a:t>
            </a:r>
          </a:p>
          <a:p>
            <a:pPr fontAlgn="auto">
              <a:lnSpc>
                <a:spcPct val="80000"/>
              </a:lnSpc>
              <a:spcAft>
                <a:spcPts val="0"/>
              </a:spcAft>
              <a:buFont typeface="Arial" pitchFamily="1" charset="0"/>
              <a:buChar char="•"/>
              <a:defRPr/>
            </a:pPr>
            <a:r>
              <a:rPr lang="en-US" sz="2400" dirty="0" smtClean="0">
                <a:solidFill>
                  <a:srgbClr val="2A3D1A"/>
                </a:solidFill>
                <a:ea typeface="Arial" pitchFamily="1" charset="0"/>
                <a:cs typeface="Arial" pitchFamily="1" charset="0"/>
              </a:rPr>
              <a:t>In each location and each round 350 respondents: 150 couples (husbands and wives separately) and 50 women heading households</a:t>
            </a:r>
          </a:p>
          <a:p>
            <a:pPr fontAlgn="auto">
              <a:lnSpc>
                <a:spcPct val="80000"/>
              </a:lnSpc>
              <a:spcAft>
                <a:spcPts val="0"/>
              </a:spcAft>
              <a:buFont typeface="Arial" pitchFamily="34" charset="0"/>
              <a:buNone/>
              <a:defRPr/>
            </a:pPr>
            <a:endParaRPr lang="en-GB" dirty="0" smtClean="0">
              <a:solidFill>
                <a:srgbClr val="2A3D1A"/>
              </a:solidFill>
              <a:ea typeface="Arial" pitchFamily="1" charset="0"/>
              <a:cs typeface="Arial"/>
            </a:endParaRPr>
          </a:p>
          <a:p>
            <a:pPr fontAlgn="auto">
              <a:lnSpc>
                <a:spcPct val="80000"/>
              </a:lnSpc>
              <a:spcAft>
                <a:spcPts val="0"/>
              </a:spcAft>
              <a:buFontTx/>
              <a:buChar char="•"/>
              <a:defRPr/>
            </a:pPr>
            <a:endParaRPr lang="en-US" sz="3520" dirty="0" smtClean="0">
              <a:solidFill>
                <a:srgbClr val="000000"/>
              </a:solidFill>
              <a:ea typeface="Arial" pitchFamily="1" charset="0"/>
              <a:cs typeface="Arial"/>
            </a:endParaRPr>
          </a:p>
          <a:p>
            <a:pPr fontAlgn="auto">
              <a:spcAft>
                <a:spcPts val="0"/>
              </a:spcAft>
              <a:buFont typeface="Arial" pitchFamily="34" charset="0"/>
              <a:buChar char="•"/>
              <a:defRPr/>
            </a:pPr>
            <a:endParaRPr lang="en-GB" dirty="0" smtClean="0">
              <a:cs typeface="Arial"/>
            </a:endParaRPr>
          </a:p>
        </p:txBody>
      </p:sp>
      <p:pic>
        <p:nvPicPr>
          <p:cNvPr id="17411" name="Picture 4"/>
          <p:cNvPicPr>
            <a:picLocks noChangeAspect="1" noChangeArrowheads="1"/>
          </p:cNvPicPr>
          <p:nvPr/>
        </p:nvPicPr>
        <p:blipFill>
          <a:blip r:embed="rId2"/>
          <a:srcRect/>
          <a:stretch>
            <a:fillRect/>
          </a:stretch>
        </p:blipFill>
        <p:spPr bwMode="auto">
          <a:xfrm>
            <a:off x="307975" y="96838"/>
            <a:ext cx="1574800" cy="1320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Sites</a:t>
            </a:r>
            <a:endParaRPr lang="en-US" dirty="0"/>
          </a:p>
        </p:txBody>
      </p:sp>
      <p:pic>
        <p:nvPicPr>
          <p:cNvPr id="5" name="Content Placeholder 4" descr="Team on hillside Gobindpur.JPG"/>
          <p:cNvPicPr>
            <a:picLocks noGrp="1" noChangeAspect="1"/>
          </p:cNvPicPr>
          <p:nvPr>
            <p:ph sz="half" idx="2"/>
          </p:nvPr>
        </p:nvPicPr>
        <p:blipFill>
          <a:blip r:embed="rId2"/>
          <a:srcRect t="-24712" b="-24712"/>
          <a:stretch>
            <a:fillRect/>
          </a:stretch>
        </p:blipFill>
        <p:spPr>
          <a:xfrm>
            <a:off x="5018387" y="647182"/>
            <a:ext cx="3668413" cy="4111103"/>
          </a:xfrm>
          <a:prstGeom prst="rect">
            <a:avLst/>
          </a:prstGeom>
        </p:spPr>
      </p:pic>
      <p:pic>
        <p:nvPicPr>
          <p:cNvPr id="6" name="Picture 7"/>
          <p:cNvPicPr>
            <a:picLocks noChangeAspect="1"/>
          </p:cNvPicPr>
          <p:nvPr/>
        </p:nvPicPr>
        <p:blipFill>
          <a:blip r:embed="rId3"/>
          <a:srcRect/>
          <a:stretch>
            <a:fillRect/>
          </a:stretch>
        </p:blipFill>
        <p:spPr bwMode="auto">
          <a:xfrm>
            <a:off x="6264533" y="4089773"/>
            <a:ext cx="1673498" cy="2489572"/>
          </a:xfrm>
          <a:prstGeom prst="rect">
            <a:avLst/>
          </a:prstGeom>
          <a:noFill/>
          <a:ln w="9525">
            <a:noFill/>
            <a:miter lim="800000"/>
            <a:headEnd/>
            <a:tailEnd/>
          </a:ln>
        </p:spPr>
      </p:pic>
      <p:sp>
        <p:nvSpPr>
          <p:cNvPr id="7" name="TextBox 6"/>
          <p:cNvSpPr txBox="1"/>
          <p:nvPr/>
        </p:nvSpPr>
        <p:spPr>
          <a:xfrm>
            <a:off x="5971841" y="1417638"/>
            <a:ext cx="2332560" cy="369332"/>
          </a:xfrm>
          <a:prstGeom prst="rect">
            <a:avLst/>
          </a:prstGeom>
          <a:noFill/>
        </p:spPr>
        <p:txBody>
          <a:bodyPr wrap="square" rtlCol="0">
            <a:spAutoFit/>
          </a:bodyPr>
          <a:lstStyle/>
          <a:p>
            <a:r>
              <a:rPr lang="en-US" dirty="0" err="1" smtClean="0"/>
              <a:t>Sarguja</a:t>
            </a:r>
            <a:r>
              <a:rPr lang="en-US" dirty="0" smtClean="0"/>
              <a:t>, Chhattisgarh</a:t>
            </a:r>
            <a:endParaRPr lang="en-US" dirty="0"/>
          </a:p>
        </p:txBody>
      </p:sp>
      <p:pic>
        <p:nvPicPr>
          <p:cNvPr id="8" name="Picture 7"/>
          <p:cNvPicPr>
            <a:picLocks noChangeAspect="1"/>
          </p:cNvPicPr>
          <p:nvPr/>
        </p:nvPicPr>
        <p:blipFill>
          <a:blip r:embed="rId4"/>
          <a:stretch>
            <a:fillRect/>
          </a:stretch>
        </p:blipFill>
        <p:spPr>
          <a:xfrm>
            <a:off x="701447" y="4089773"/>
            <a:ext cx="3273525" cy="2392192"/>
          </a:xfrm>
          <a:prstGeom prst="rect">
            <a:avLst/>
          </a:prstGeom>
        </p:spPr>
      </p:pic>
      <p:pic>
        <p:nvPicPr>
          <p:cNvPr id="9" name="Content Placeholder 14"/>
          <p:cNvPicPr>
            <a:picLocks noChangeAspect="1"/>
          </p:cNvPicPr>
          <p:nvPr/>
        </p:nvPicPr>
        <p:blipFill>
          <a:blip r:embed="rId5"/>
          <a:srcRect t="-24699" b="-24699"/>
          <a:stretch>
            <a:fillRect/>
          </a:stretch>
        </p:blipFill>
        <p:spPr bwMode="auto">
          <a:xfrm>
            <a:off x="457201" y="647183"/>
            <a:ext cx="3668412" cy="4111102"/>
          </a:xfrm>
          <a:prstGeom prst="rect">
            <a:avLst/>
          </a:prstGeom>
          <a:noFill/>
          <a:ln w="9525">
            <a:noFill/>
            <a:miter lim="800000"/>
            <a:headEnd/>
            <a:tailEnd/>
          </a:ln>
        </p:spPr>
      </p:pic>
      <p:sp>
        <p:nvSpPr>
          <p:cNvPr id="10" name="TextBox 9"/>
          <p:cNvSpPr txBox="1"/>
          <p:nvPr/>
        </p:nvSpPr>
        <p:spPr>
          <a:xfrm>
            <a:off x="1874596" y="1417638"/>
            <a:ext cx="940351" cy="369332"/>
          </a:xfrm>
          <a:prstGeom prst="rect">
            <a:avLst/>
          </a:prstGeom>
          <a:noFill/>
        </p:spPr>
        <p:txBody>
          <a:bodyPr wrap="square" rtlCol="0">
            <a:spAutoFit/>
          </a:bodyPr>
          <a:lstStyle/>
          <a:p>
            <a:r>
              <a:rPr lang="en-US" dirty="0" err="1" smtClean="0"/>
              <a:t>Chiawa</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7650" name="Rectangle 7"/>
          <p:cNvSpPr>
            <a:spLocks noGrp="1" noChangeArrowheads="1"/>
          </p:cNvSpPr>
          <p:nvPr>
            <p:ph type="title"/>
          </p:nvPr>
        </p:nvSpPr>
        <p:spPr>
          <a:xfrm>
            <a:off x="1935760" y="274638"/>
            <a:ext cx="6751040" cy="1143000"/>
          </a:xfrm>
        </p:spPr>
        <p:txBody>
          <a:bodyPr>
            <a:normAutofit/>
          </a:bodyPr>
          <a:lstStyle/>
          <a:p>
            <a:r>
              <a:rPr lang="en-GB" dirty="0" smtClean="0"/>
              <a:t>Wellbeing Pathways model </a:t>
            </a:r>
            <a:endParaRPr lang="en-GB" dirty="0"/>
          </a:p>
        </p:txBody>
      </p:sp>
      <p:pic>
        <p:nvPicPr>
          <p:cNvPr id="27652" name="Content Placeholder 5" descr="wellbeing star2 MERGED.jpg"/>
          <p:cNvPicPr>
            <a:picLocks noGrp="1" noChangeAspect="1"/>
          </p:cNvPicPr>
          <p:nvPr>
            <p:ph sz="half" idx="2"/>
          </p:nvPr>
        </p:nvPicPr>
        <p:blipFill>
          <a:blip r:embed="rId2" cstate="print"/>
          <a:srcRect t="-6033" b="-6033"/>
          <a:stretch>
            <a:fillRect/>
          </a:stretch>
        </p:blipFill>
        <p:spPr>
          <a:xfrm>
            <a:off x="4969858" y="2214554"/>
            <a:ext cx="3783618" cy="4240211"/>
          </a:xfrm>
        </p:spPr>
      </p:pic>
      <p:sp>
        <p:nvSpPr>
          <p:cNvPr id="27651" name="Content Placeholder 5"/>
          <p:cNvSpPr>
            <a:spLocks noGrp="1"/>
          </p:cNvSpPr>
          <p:nvPr>
            <p:ph type="body" sz="half" idx="1"/>
          </p:nvPr>
        </p:nvSpPr>
        <p:spPr>
          <a:xfrm>
            <a:off x="285719" y="1600200"/>
            <a:ext cx="5686121" cy="5143512"/>
          </a:xfrm>
        </p:spPr>
        <p:txBody>
          <a:bodyPr>
            <a:noAutofit/>
          </a:bodyPr>
          <a:lstStyle/>
          <a:p>
            <a:pPr indent="-324000">
              <a:lnSpc>
                <a:spcPct val="120000"/>
              </a:lnSpc>
              <a:spcBef>
                <a:spcPts val="624"/>
              </a:spcBef>
              <a:buFont typeface="Arial" pitchFamily="1" charset="0"/>
              <a:buChar char="•"/>
            </a:pPr>
            <a:r>
              <a:rPr lang="en-US" sz="2000" dirty="0" smtClean="0"/>
              <a:t>Seven domains (closely interacting)</a:t>
            </a:r>
          </a:p>
          <a:p>
            <a:r>
              <a:rPr lang="en-US" sz="2000" dirty="0" smtClean="0"/>
              <a:t>Wider environment which enables or constrains wellbeing</a:t>
            </a:r>
          </a:p>
          <a:p>
            <a:r>
              <a:rPr lang="en-GB" sz="2000" dirty="0" smtClean="0"/>
              <a:t>‘objective’ conditions of people’s lives (via self-report) plus</a:t>
            </a:r>
          </a:p>
          <a:p>
            <a:r>
              <a:rPr lang="en-GB" sz="2000" dirty="0" smtClean="0"/>
              <a:t>inner wellbeing:</a:t>
            </a:r>
          </a:p>
          <a:p>
            <a:pPr lvl="1">
              <a:spcBef>
                <a:spcPts val="0"/>
              </a:spcBef>
            </a:pPr>
            <a:r>
              <a:rPr lang="en-GB" sz="2000" dirty="0" smtClean="0"/>
              <a:t>beyond satisfaction </a:t>
            </a:r>
          </a:p>
          <a:p>
            <a:pPr lvl="1">
              <a:spcBef>
                <a:spcPts val="0"/>
              </a:spcBef>
            </a:pPr>
            <a:r>
              <a:rPr lang="en-US" sz="2000" dirty="0" smtClean="0"/>
              <a:t>how people feel they can </a:t>
            </a:r>
            <a:r>
              <a:rPr lang="en-US" sz="2000" i="1" dirty="0" smtClean="0"/>
              <a:t>be</a:t>
            </a:r>
            <a:r>
              <a:rPr lang="en-US" sz="2000" dirty="0" smtClean="0"/>
              <a:t> or what </a:t>
            </a:r>
          </a:p>
          <a:p>
            <a:pPr lvl="1">
              <a:spcBef>
                <a:spcPts val="0"/>
              </a:spcBef>
              <a:buNone/>
            </a:pPr>
            <a:r>
              <a:rPr lang="en-US" sz="2000" dirty="0" smtClean="0"/>
              <a:t>	they feel they can </a:t>
            </a:r>
            <a:r>
              <a:rPr lang="en-US" sz="2000" i="1" dirty="0" smtClean="0"/>
              <a:t>do, </a:t>
            </a:r>
            <a:r>
              <a:rPr lang="en-US" sz="2000" dirty="0" smtClean="0"/>
              <a:t>in each domain</a:t>
            </a:r>
          </a:p>
          <a:p>
            <a:pPr lvl="1">
              <a:spcBef>
                <a:spcPts val="0"/>
              </a:spcBef>
            </a:pPr>
            <a:r>
              <a:rPr lang="en-GB" sz="2000" dirty="0" smtClean="0"/>
              <a:t>distinct in concept and methods from Subjective Well-being (SWB) or </a:t>
            </a:r>
          </a:p>
          <a:p>
            <a:pPr lvl="1">
              <a:spcBef>
                <a:spcPts val="0"/>
              </a:spcBef>
              <a:buNone/>
            </a:pPr>
            <a:r>
              <a:rPr lang="en-GB" sz="2000" dirty="0"/>
              <a:t>	</a:t>
            </a:r>
            <a:r>
              <a:rPr lang="en-GB" sz="2000" dirty="0" smtClean="0"/>
              <a:t>subjective quality of life</a:t>
            </a:r>
          </a:p>
          <a:p>
            <a:pPr lvl="1">
              <a:spcBef>
                <a:spcPts val="0"/>
              </a:spcBef>
            </a:pPr>
            <a:r>
              <a:rPr lang="en-GB" sz="2000" dirty="0" smtClean="0"/>
              <a:t>allows fluid associations between mind, </a:t>
            </a:r>
          </a:p>
          <a:p>
            <a:pPr lvl="1">
              <a:spcBef>
                <a:spcPts val="0"/>
              </a:spcBef>
              <a:buNone/>
            </a:pPr>
            <a:r>
              <a:rPr lang="en-GB" sz="2000" dirty="0"/>
              <a:t>	</a:t>
            </a:r>
            <a:r>
              <a:rPr lang="en-GB" sz="2000" dirty="0" smtClean="0"/>
              <a:t>body and spirit, recognising cultural constructions differ</a:t>
            </a:r>
            <a:endParaRPr lang="en-US" sz="2000" dirty="0" smtClean="0"/>
          </a:p>
          <a:p>
            <a:pPr defTabSz="457200"/>
            <a:endParaRPr lang="en-US" sz="2000" dirty="0"/>
          </a:p>
        </p:txBody>
      </p:sp>
      <p:pic>
        <p:nvPicPr>
          <p:cNvPr id="6" name="Picture 4"/>
          <p:cNvPicPr>
            <a:picLocks noChangeAspect="1" noChangeArrowheads="1"/>
          </p:cNvPicPr>
          <p:nvPr/>
        </p:nvPicPr>
        <p:blipFill>
          <a:blip r:embed="rId3"/>
          <a:srcRect/>
          <a:stretch>
            <a:fillRect/>
          </a:stretch>
        </p:blipFill>
        <p:spPr bwMode="auto">
          <a:xfrm>
            <a:off x="360960" y="279400"/>
            <a:ext cx="1574800" cy="1320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1489906" y="274638"/>
            <a:ext cx="7196893" cy="1143000"/>
          </a:xfrm>
        </p:spPr>
        <p:txBody>
          <a:bodyPr>
            <a:normAutofit fontScale="90000"/>
          </a:bodyPr>
          <a:lstStyle/>
          <a:p>
            <a:r>
              <a:rPr lang="en-US" dirty="0" smtClean="0"/>
              <a:t>Improve data quality through survey design</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Quantitative approaches tend to </a:t>
            </a:r>
            <a:r>
              <a:rPr lang="en-US" dirty="0" err="1" smtClean="0"/>
              <a:t>emphasise</a:t>
            </a:r>
            <a:r>
              <a:rPr lang="en-US" dirty="0" smtClean="0"/>
              <a:t> </a:t>
            </a:r>
            <a:r>
              <a:rPr lang="en-US" dirty="0" smtClean="0"/>
              <a:t>output</a:t>
            </a:r>
          </a:p>
          <a:p>
            <a:r>
              <a:rPr lang="en-US" dirty="0" smtClean="0"/>
              <a:t>Qualitative pay more attention to</a:t>
            </a:r>
            <a:r>
              <a:rPr lang="en-US" dirty="0" smtClean="0"/>
              <a:t> input and process</a:t>
            </a:r>
          </a:p>
          <a:p>
            <a:endParaRPr lang="en-US" dirty="0" smtClean="0"/>
          </a:p>
          <a:p>
            <a:pPr>
              <a:buNone/>
            </a:pPr>
            <a:r>
              <a:rPr lang="en-US" dirty="0" smtClean="0"/>
              <a:t>Designing the survey</a:t>
            </a:r>
          </a:p>
          <a:p>
            <a:r>
              <a:rPr lang="en-GB" dirty="0" smtClean="0"/>
              <a:t>Initial consultation on local issues</a:t>
            </a:r>
          </a:p>
          <a:p>
            <a:r>
              <a:rPr lang="en-GB" dirty="0" smtClean="0"/>
              <a:t>Intensive grounding and piloting – 10 weeks in all</a:t>
            </a:r>
            <a:endParaRPr lang="en-GB" dirty="0" smtClean="0"/>
          </a:p>
          <a:p>
            <a:r>
              <a:rPr lang="en-GB" dirty="0" smtClean="0"/>
              <a:t>To ensure data quality (and ethical research practice):</a:t>
            </a:r>
          </a:p>
          <a:p>
            <a:pPr marL="914400" lvl="1" indent="-514350">
              <a:buFont typeface="+mj-lt"/>
              <a:buAutoNum type="arabicPeriod"/>
            </a:pPr>
            <a:r>
              <a:rPr lang="en-GB" dirty="0" smtClean="0"/>
              <a:t>only </a:t>
            </a:r>
            <a:r>
              <a:rPr lang="en-GB" dirty="0" smtClean="0"/>
              <a:t>include what we think we will </a:t>
            </a:r>
            <a:r>
              <a:rPr lang="en-GB" i="1" dirty="0" smtClean="0"/>
              <a:t>use</a:t>
            </a:r>
          </a:p>
          <a:p>
            <a:pPr marL="914400" lvl="1" indent="-514350">
              <a:buFont typeface="+mj-lt"/>
              <a:buAutoNum type="arabicPeriod"/>
            </a:pPr>
            <a:r>
              <a:rPr lang="en-GB" dirty="0" smtClean="0"/>
              <a:t>don’t ask for unnecessary detail that makes answering onerous</a:t>
            </a:r>
          </a:p>
          <a:p>
            <a:pPr marL="914400" lvl="1" indent="-514350">
              <a:buFont typeface="+mj-lt"/>
              <a:buAutoNum type="arabicPeriod"/>
            </a:pPr>
            <a:r>
              <a:rPr lang="en-GB" dirty="0" smtClean="0"/>
              <a:t>make the process of doing the survey as conversational as possible</a:t>
            </a:r>
          </a:p>
          <a:p>
            <a:pPr marL="914400" lvl="1" indent="-514350">
              <a:buFont typeface="+mj-lt"/>
              <a:buAutoNum type="arabicPeriod"/>
            </a:pPr>
            <a:r>
              <a:rPr lang="en-GB" dirty="0"/>
              <a:t>p</a:t>
            </a:r>
            <a:r>
              <a:rPr lang="en-GB" dirty="0" smtClean="0"/>
              <a:t>hrase items as closely as possible to the ways that people talk</a:t>
            </a:r>
            <a:endParaRPr lang="en-GB" dirty="0" smtClean="0"/>
          </a:p>
          <a:p>
            <a:pPr marL="914400" lvl="1" indent="-514350">
              <a:buFont typeface="+mj-lt"/>
              <a:buAutoNum type="arabicPeriod"/>
            </a:pPr>
            <a:r>
              <a:rPr lang="en-GB" dirty="0" smtClean="0"/>
              <a:t>pay </a:t>
            </a:r>
            <a:r>
              <a:rPr lang="en-GB" dirty="0" smtClean="0"/>
              <a:t>attention to </a:t>
            </a:r>
            <a:r>
              <a:rPr lang="en-GB" i="1" dirty="0" smtClean="0"/>
              <a:t>how</a:t>
            </a:r>
            <a:r>
              <a:rPr lang="en-GB" dirty="0" smtClean="0"/>
              <a:t> people are thinking and talking about their lives</a:t>
            </a:r>
          </a:p>
          <a:p>
            <a:pPr marL="514350" indent="-514350"/>
            <a:r>
              <a:rPr lang="en-GB" dirty="0" smtClean="0"/>
              <a:t>Research officer present throughout, regular </a:t>
            </a:r>
            <a:r>
              <a:rPr lang="en-GB" dirty="0" smtClean="0"/>
              <a:t>team meetings to raise spirits, ensure data quality, extend local researchers’ skills</a:t>
            </a:r>
          </a:p>
          <a:p>
            <a:endParaRPr lang="en-US" dirty="0" smtClean="0"/>
          </a:p>
          <a:p>
            <a:endParaRPr lang="en-US" dirty="0" smtClean="0"/>
          </a:p>
          <a:p>
            <a:endParaRPr lang="en-US" dirty="0"/>
          </a:p>
        </p:txBody>
      </p:sp>
      <p:pic>
        <p:nvPicPr>
          <p:cNvPr id="4" name="Picture 4"/>
          <p:cNvPicPr>
            <a:picLocks noChangeAspect="1" noChangeArrowheads="1"/>
          </p:cNvPicPr>
          <p:nvPr/>
        </p:nvPicPr>
        <p:blipFill>
          <a:blip r:embed="rId2"/>
          <a:srcRect/>
          <a:stretch>
            <a:fillRect/>
          </a:stretch>
        </p:blipFill>
        <p:spPr bwMode="auto">
          <a:xfrm>
            <a:off x="307975" y="96838"/>
            <a:ext cx="1574800" cy="132080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1882774" y="274638"/>
            <a:ext cx="6804025" cy="1143000"/>
          </a:xfrm>
        </p:spPr>
        <p:txBody>
          <a:bodyPr/>
          <a:lstStyle/>
          <a:p>
            <a:r>
              <a:rPr lang="en-US" dirty="0" smtClean="0"/>
              <a:t>Qualitative Problem-Solving</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Statistical analysis of 1</a:t>
            </a:r>
            <a:r>
              <a:rPr lang="en-US" baseline="30000" dirty="0" smtClean="0"/>
              <a:t>st</a:t>
            </a:r>
            <a:r>
              <a:rPr lang="en-US" dirty="0" smtClean="0"/>
              <a:t> round data from Zambia showed it didn’t come together as we had hoped (</a:t>
            </a:r>
            <a:r>
              <a:rPr lang="en-US" dirty="0" err="1" smtClean="0"/>
              <a:t>skewness</a:t>
            </a:r>
            <a:r>
              <a:rPr lang="en-US" dirty="0" smtClean="0"/>
              <a:t> and kurtosis so no factor analysis possible)</a:t>
            </a:r>
          </a:p>
          <a:p>
            <a:r>
              <a:rPr lang="en-US" dirty="0" smtClean="0"/>
              <a:t>Qualitative reflection identified problems:</a:t>
            </a:r>
          </a:p>
          <a:p>
            <a:pPr lvl="1"/>
            <a:r>
              <a:rPr lang="en-US" dirty="0" smtClean="0"/>
              <a:t>‘I do not get government assistance at the right time’</a:t>
            </a:r>
          </a:p>
          <a:p>
            <a:pPr lvl="1"/>
            <a:r>
              <a:rPr lang="en-US" dirty="0" smtClean="0"/>
              <a:t>high scores for close relationships (right answer)</a:t>
            </a:r>
          </a:p>
          <a:p>
            <a:pPr lvl="1"/>
            <a:r>
              <a:rPr lang="en-US" dirty="0" smtClean="0"/>
              <a:t>‘strongly!’ (pattern of questioning)</a:t>
            </a:r>
          </a:p>
          <a:p>
            <a:pPr lvl="1"/>
            <a:r>
              <a:rPr lang="en-US" dirty="0" smtClean="0"/>
              <a:t> acquiescence bias (+</a:t>
            </a:r>
            <a:r>
              <a:rPr lang="en-US" dirty="0" err="1" smtClean="0"/>
              <a:t>ve/-ve</a:t>
            </a:r>
            <a:r>
              <a:rPr lang="en-US" dirty="0" smtClean="0"/>
              <a:t> loading of statement)</a:t>
            </a:r>
          </a:p>
          <a:p>
            <a:r>
              <a:rPr lang="en-US" dirty="0" smtClean="0"/>
              <a:t>Changed for India:</a:t>
            </a:r>
          </a:p>
          <a:p>
            <a:pPr lvl="1"/>
            <a:r>
              <a:rPr lang="en-US" dirty="0" smtClean="0"/>
              <a:t>s</a:t>
            </a:r>
            <a:r>
              <a:rPr lang="en-US" dirty="0" smtClean="0"/>
              <a:t>ome to objective sections</a:t>
            </a:r>
          </a:p>
          <a:p>
            <a:pPr lvl="1"/>
            <a:r>
              <a:rPr lang="en-US" dirty="0" smtClean="0"/>
              <a:t>Questions not statements and responses</a:t>
            </a:r>
          </a:p>
          <a:p>
            <a:pPr lvl="1"/>
            <a:r>
              <a:rPr lang="en-US" dirty="0" smtClean="0"/>
              <a:t>Range of standard examples agreed </a:t>
            </a:r>
          </a:p>
          <a:p>
            <a:r>
              <a:rPr lang="en-US" dirty="0" smtClean="0"/>
              <a:t>And seven domain model statistically validated!</a:t>
            </a:r>
          </a:p>
          <a:p>
            <a:endParaRPr lang="en-US" dirty="0"/>
          </a:p>
        </p:txBody>
      </p:sp>
      <p:pic>
        <p:nvPicPr>
          <p:cNvPr id="4" name="Picture 4"/>
          <p:cNvPicPr>
            <a:picLocks noChangeAspect="1" noChangeArrowheads="1"/>
          </p:cNvPicPr>
          <p:nvPr/>
        </p:nvPicPr>
        <p:blipFill>
          <a:blip r:embed="rId2"/>
          <a:srcRect/>
          <a:stretch>
            <a:fillRect/>
          </a:stretch>
        </p:blipFill>
        <p:spPr bwMode="auto">
          <a:xfrm>
            <a:off x="307975" y="96838"/>
            <a:ext cx="1574800" cy="132080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1538756" y="274638"/>
            <a:ext cx="7148043" cy="1143000"/>
          </a:xfrm>
        </p:spPr>
        <p:txBody>
          <a:bodyPr>
            <a:normAutofit fontScale="90000"/>
          </a:bodyPr>
          <a:lstStyle/>
          <a:p>
            <a:r>
              <a:rPr lang="en-US" dirty="0" smtClean="0"/>
              <a:t>Strengthening analysis and interpretation of results</a:t>
            </a:r>
            <a:endParaRPr lang="en-US" dirty="0"/>
          </a:p>
        </p:txBody>
      </p:sp>
      <p:pic>
        <p:nvPicPr>
          <p:cNvPr id="5" name="Content Placeholder 4" descr="Jonnathan and Maggie Katiyo.jpg"/>
          <p:cNvPicPr>
            <a:picLocks noGrp="1" noChangeAspect="1"/>
          </p:cNvPicPr>
          <p:nvPr>
            <p:ph idx="1"/>
          </p:nvPr>
        </p:nvPicPr>
        <p:blipFill>
          <a:blip r:embed="rId2"/>
          <a:srcRect l="-27180" r="-27180"/>
          <a:stretch>
            <a:fillRect/>
          </a:stretch>
        </p:blipFill>
        <p:spPr/>
      </p:pic>
      <p:pic>
        <p:nvPicPr>
          <p:cNvPr id="4" name="Picture 4"/>
          <p:cNvPicPr>
            <a:picLocks noChangeAspect="1" noChangeArrowheads="1"/>
          </p:cNvPicPr>
          <p:nvPr/>
        </p:nvPicPr>
        <p:blipFill>
          <a:blip r:embed="rId3"/>
          <a:srcRect/>
          <a:stretch>
            <a:fillRect/>
          </a:stretch>
        </p:blipFill>
        <p:spPr bwMode="auto">
          <a:xfrm>
            <a:off x="307975" y="96838"/>
            <a:ext cx="1574800" cy="1320800"/>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1928794" y="274638"/>
            <a:ext cx="6758006" cy="1143000"/>
          </a:xfrm>
        </p:spPr>
        <p:txBody>
          <a:bodyPr>
            <a:normAutofit fontScale="90000"/>
          </a:bodyPr>
          <a:lstStyle/>
          <a:p>
            <a:r>
              <a:rPr lang="en-GB" dirty="0" smtClean="0"/>
              <a:t>SWB in Calcutta : Main Findings</a:t>
            </a:r>
            <a:endParaRPr lang="en-US" dirty="0"/>
          </a:p>
        </p:txBody>
      </p:sp>
      <p:sp>
        <p:nvSpPr>
          <p:cNvPr id="3" name="Content Placeholder 2"/>
          <p:cNvSpPr>
            <a:spLocks noGrp="1"/>
          </p:cNvSpPr>
          <p:nvPr>
            <p:ph idx="1"/>
          </p:nvPr>
        </p:nvSpPr>
        <p:spPr>
          <a:xfrm>
            <a:off x="457200" y="1600200"/>
            <a:ext cx="8686800" cy="5257800"/>
          </a:xfrm>
        </p:spPr>
        <p:txBody>
          <a:bodyPr>
            <a:normAutofit fontScale="77500" lnSpcReduction="20000"/>
          </a:bodyPr>
          <a:lstStyle/>
          <a:p>
            <a:r>
              <a:rPr lang="en-GB" dirty="0" err="1" smtClean="0"/>
              <a:t>Biswas-Diener</a:t>
            </a:r>
            <a:r>
              <a:rPr lang="en-GB" dirty="0" smtClean="0"/>
              <a:t> and </a:t>
            </a:r>
            <a:r>
              <a:rPr lang="en-GB" dirty="0" err="1" smtClean="0"/>
              <a:t>Diener</a:t>
            </a:r>
            <a:r>
              <a:rPr lang="en-GB" dirty="0" smtClean="0"/>
              <a:t>, 2001; 2006</a:t>
            </a:r>
          </a:p>
          <a:p>
            <a:r>
              <a:rPr lang="en-GB" dirty="0" smtClean="0"/>
              <a:t>Lower satisfaction scores re material domains (except food)</a:t>
            </a:r>
          </a:p>
          <a:p>
            <a:r>
              <a:rPr lang="en-GB" dirty="0" smtClean="0"/>
              <a:t>High scores in rating self and social, in particular: </a:t>
            </a:r>
          </a:p>
          <a:p>
            <a:pPr lvl="1"/>
            <a:r>
              <a:rPr lang="en-GB" dirty="0" smtClean="0"/>
              <a:t>2001 (scores out of 3): family </a:t>
            </a:r>
            <a:r>
              <a:rPr lang="en-GB" dirty="0"/>
              <a:t>(2.50), friends (2.40), morality (2.58</a:t>
            </a:r>
            <a:r>
              <a:rPr lang="en-GB" dirty="0" smtClean="0"/>
              <a:t>)</a:t>
            </a:r>
          </a:p>
          <a:p>
            <a:pPr lvl="1"/>
            <a:r>
              <a:rPr lang="en-GB" dirty="0" smtClean="0"/>
              <a:t>2006 (scores out of 7): social </a:t>
            </a:r>
            <a:r>
              <a:rPr lang="en-GB" dirty="0"/>
              <a:t>satisfaction (5.08); self (5.77); intelligence (5.85); </a:t>
            </a:r>
            <a:r>
              <a:rPr lang="en-GB" dirty="0" smtClean="0"/>
              <a:t>family </a:t>
            </a:r>
            <a:r>
              <a:rPr lang="en-GB" dirty="0"/>
              <a:t>(5.93</a:t>
            </a:r>
            <a:r>
              <a:rPr lang="en-GB" dirty="0" smtClean="0"/>
              <a:t>)</a:t>
            </a:r>
          </a:p>
          <a:p>
            <a:pPr lvl="1">
              <a:buNone/>
            </a:pPr>
            <a:endParaRPr lang="en-GB" dirty="0" smtClean="0"/>
          </a:p>
          <a:p>
            <a:r>
              <a:rPr lang="en-GB" dirty="0"/>
              <a:t>‘while the poor of Calcutta do not lead enviable lives, they do lead meaningful lives. They capitalize on the non-material resources available to them and find satisfaction in many areas of their lives’ </a:t>
            </a:r>
            <a:r>
              <a:rPr lang="en-GB" dirty="0" smtClean="0"/>
              <a:t>(B-D&amp;D 2001: 349)</a:t>
            </a:r>
          </a:p>
          <a:p>
            <a:endParaRPr lang="en-GB" dirty="0" smtClean="0"/>
          </a:p>
          <a:p>
            <a:r>
              <a:rPr lang="en-GB" dirty="0"/>
              <a:t>good social relationships may </a:t>
            </a:r>
            <a:r>
              <a:rPr lang="en-GB" dirty="0" smtClean="0"/>
              <a:t>buffer negative </a:t>
            </a:r>
            <a:r>
              <a:rPr lang="en-GB" dirty="0"/>
              <a:t>effects of material </a:t>
            </a:r>
            <a:r>
              <a:rPr lang="en-GB" dirty="0" smtClean="0"/>
              <a:t>deprivation (2006:201)</a:t>
            </a:r>
            <a:endParaRPr lang="en-US" dirty="0"/>
          </a:p>
          <a:p>
            <a:endParaRPr lang="en-US" dirty="0"/>
          </a:p>
        </p:txBody>
      </p:sp>
      <p:pic>
        <p:nvPicPr>
          <p:cNvPr id="4" name="Picture 3"/>
          <p:cNvPicPr>
            <a:picLocks noChangeAspect="1" noChangeArrowheads="1"/>
          </p:cNvPicPr>
          <p:nvPr/>
        </p:nvPicPr>
        <p:blipFill>
          <a:blip r:embed="rId2"/>
          <a:srcRect/>
          <a:stretch>
            <a:fillRect/>
          </a:stretch>
        </p:blipFill>
        <p:spPr bwMode="auto">
          <a:xfrm>
            <a:off x="308242" y="96838"/>
            <a:ext cx="1574800" cy="1320800"/>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2770" name="Rectangle 4"/>
          <p:cNvSpPr>
            <a:spLocks noGrp="1" noChangeArrowheads="1"/>
          </p:cNvSpPr>
          <p:nvPr>
            <p:ph type="title"/>
          </p:nvPr>
        </p:nvSpPr>
        <p:spPr/>
        <p:txBody>
          <a:bodyPr>
            <a:normAutofit fontScale="90000"/>
          </a:bodyPr>
          <a:lstStyle/>
          <a:p>
            <a:pPr eaLnBrk="1" hangingPunct="1"/>
            <a:r>
              <a:rPr lang="en-GB" sz="4000"/>
              <a:t/>
            </a:r>
            <a:br>
              <a:rPr lang="en-GB" sz="4000"/>
            </a:br>
            <a:r>
              <a:rPr lang="en-GB" sz="4000"/>
              <a:t>Patterns of Wellbeing</a:t>
            </a:r>
            <a:br>
              <a:rPr lang="en-GB" sz="4000"/>
            </a:br>
            <a:endParaRPr lang="en-GB" sz="4000"/>
          </a:p>
        </p:txBody>
      </p:sp>
      <p:sp>
        <p:nvSpPr>
          <p:cNvPr id="32771" name="Rectangle 7"/>
          <p:cNvSpPr>
            <a:spLocks noGrp="1" noChangeArrowheads="1"/>
          </p:cNvSpPr>
          <p:nvPr>
            <p:ph type="body" sz="half" idx="1"/>
          </p:nvPr>
        </p:nvSpPr>
        <p:spPr>
          <a:xfrm>
            <a:off x="457200" y="1600200"/>
            <a:ext cx="8534400" cy="4525963"/>
          </a:xfrm>
        </p:spPr>
        <p:txBody>
          <a:bodyPr/>
          <a:lstStyle/>
          <a:p>
            <a:pPr eaLnBrk="1" hangingPunct="1">
              <a:buFontTx/>
              <a:buNone/>
            </a:pPr>
            <a:r>
              <a:rPr lang="en-GB" sz="2800" dirty="0"/>
              <a:t>	Mean domain scores</a:t>
            </a:r>
            <a:r>
              <a:rPr lang="en-GB" sz="2800" dirty="0" smtClean="0"/>
              <a:t>: </a:t>
            </a:r>
            <a:r>
              <a:rPr lang="en-GB" sz="2800" dirty="0" err="1" smtClean="0"/>
              <a:t>Sarguja</a:t>
            </a:r>
            <a:r>
              <a:rPr lang="en-GB" sz="2800" dirty="0" smtClean="0"/>
              <a:t>, 2011</a:t>
            </a:r>
          </a:p>
          <a:p>
            <a:pPr eaLnBrk="1" hangingPunct="1">
              <a:buFontTx/>
              <a:buNone/>
            </a:pPr>
            <a:r>
              <a:rPr lang="en-GB" sz="2800" dirty="0" smtClean="0"/>
              <a:t> (close relationships 4.6/5; mean of other means 2.9)</a:t>
            </a:r>
            <a:endParaRPr lang="en-GB" sz="2800" dirty="0"/>
          </a:p>
        </p:txBody>
      </p:sp>
      <p:graphicFrame>
        <p:nvGraphicFramePr>
          <p:cNvPr id="6" name="Chart 5"/>
          <p:cNvGraphicFramePr/>
          <p:nvPr/>
        </p:nvGraphicFramePr>
        <p:xfrm>
          <a:off x="1371600" y="2564309"/>
          <a:ext cx="5174222" cy="2930418"/>
        </p:xfrm>
        <a:graphic>
          <a:graphicData uri="http://schemas.openxmlformats.org/drawingml/2006/chart">
            <c:chart xmlns:c="http://schemas.openxmlformats.org/drawingml/2006/chart" xmlns:r="http://schemas.openxmlformats.org/officeDocument/2006/relationships" r:id="rId2"/>
          </a:graphicData>
        </a:graphic>
      </p:graphicFrame>
      <p:pic>
        <p:nvPicPr>
          <p:cNvPr id="5" name="Picture 4"/>
          <p:cNvPicPr>
            <a:picLocks noChangeAspect="1" noChangeArrowheads="1"/>
          </p:cNvPicPr>
          <p:nvPr/>
        </p:nvPicPr>
        <p:blipFill>
          <a:blip r:embed="rId3"/>
          <a:srcRect/>
          <a:stretch>
            <a:fillRect/>
          </a:stretch>
        </p:blipFill>
        <p:spPr bwMode="auto">
          <a:xfrm>
            <a:off x="308242" y="96838"/>
            <a:ext cx="1574800" cy="1320800"/>
          </a:xfrm>
          <a:prstGeom prst="rect">
            <a:avLst/>
          </a:prstGeom>
          <a:noFill/>
          <a:ln w="9525">
            <a:noFill/>
            <a:miter lim="800000"/>
            <a:headEnd/>
            <a:tailEnd/>
          </a:ln>
        </p:spPr>
      </p:pic>
      <p:sp>
        <p:nvSpPr>
          <p:cNvPr id="8" name="TextBox 7"/>
          <p:cNvSpPr txBox="1"/>
          <p:nvPr/>
        </p:nvSpPr>
        <p:spPr>
          <a:xfrm>
            <a:off x="671678" y="5494727"/>
            <a:ext cx="8015121" cy="1015663"/>
          </a:xfrm>
          <a:prstGeom prst="rect">
            <a:avLst/>
          </a:prstGeom>
          <a:noFill/>
        </p:spPr>
        <p:txBody>
          <a:bodyPr wrap="square" rtlCol="0">
            <a:spAutoFit/>
          </a:bodyPr>
          <a:lstStyle/>
          <a:p>
            <a:r>
              <a:rPr lang="en-US" sz="2000" dirty="0" err="1" smtClean="0"/>
              <a:t>Chiawa</a:t>
            </a:r>
            <a:r>
              <a:rPr lang="en-US" sz="2000" dirty="0" smtClean="0"/>
              <a:t> items on family relations average 4.4 beside overall mean of 3.31</a:t>
            </a:r>
          </a:p>
          <a:p>
            <a:endParaRPr lang="en-US" sz="2000" dirty="0" smtClean="0"/>
          </a:p>
          <a:p>
            <a:r>
              <a:rPr lang="en-US" sz="2000" dirty="0" smtClean="0"/>
              <a:t>But both places much domestic violence and unhappiness</a:t>
            </a:r>
            <a:endParaRPr lang="en-US" sz="20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1518222" y="274638"/>
            <a:ext cx="7168578" cy="1143000"/>
          </a:xfrm>
        </p:spPr>
        <p:txBody>
          <a:bodyPr>
            <a:normAutofit/>
          </a:bodyPr>
          <a:lstStyle/>
          <a:p>
            <a:r>
              <a:rPr lang="en-US" dirty="0" smtClean="0"/>
              <a:t>Close relationships</a:t>
            </a:r>
            <a:endParaRPr lang="en-US" dirty="0"/>
          </a:p>
        </p:txBody>
      </p:sp>
      <p:sp>
        <p:nvSpPr>
          <p:cNvPr id="3" name="Content Placeholder 2"/>
          <p:cNvSpPr>
            <a:spLocks noGrp="1"/>
          </p:cNvSpPr>
          <p:nvPr>
            <p:ph idx="1"/>
          </p:nvPr>
        </p:nvSpPr>
        <p:spPr/>
        <p:txBody>
          <a:bodyPr>
            <a:normAutofit fontScale="77500" lnSpcReduction="20000"/>
          </a:bodyPr>
          <a:lstStyle/>
          <a:p>
            <a:r>
              <a:rPr lang="en-GB" dirty="0" smtClean="0"/>
              <a:t>Not appropriate to talk so directly </a:t>
            </a:r>
          </a:p>
          <a:p>
            <a:r>
              <a:rPr lang="en-GB" dirty="0" err="1" smtClean="0"/>
              <a:t>Sarguja</a:t>
            </a:r>
            <a:r>
              <a:rPr lang="en-GB" dirty="0"/>
              <a:t>:</a:t>
            </a:r>
          </a:p>
          <a:p>
            <a:pPr>
              <a:buNone/>
            </a:pPr>
            <a:r>
              <a:rPr lang="en-GB" dirty="0" smtClean="0"/>
              <a:t>To </a:t>
            </a:r>
            <a:r>
              <a:rPr lang="en-GB" dirty="0"/>
              <a:t>questions about the care for her in her </a:t>
            </a:r>
            <a:r>
              <a:rPr lang="en-GB" dirty="0" smtClean="0"/>
              <a:t>family:</a:t>
            </a:r>
          </a:p>
          <a:p>
            <a:pPr>
              <a:buNone/>
            </a:pPr>
            <a:r>
              <a:rPr lang="en-GB" dirty="0"/>
              <a:t>A) She always worries about her husband going to another village and that he will drink there and maybe fall down and what will happen to him.  If her husband was at home then she would have cooked for him and fed him and known where he was safe at home, but if he is out then she worries about him and can’t </a:t>
            </a:r>
            <a:r>
              <a:rPr lang="en-GB" dirty="0" smtClean="0"/>
              <a:t>sleep.</a:t>
            </a:r>
          </a:p>
          <a:p>
            <a:pPr>
              <a:buNone/>
            </a:pPr>
            <a:r>
              <a:rPr lang="en-GB" dirty="0" smtClean="0"/>
              <a:t>B</a:t>
            </a:r>
            <a:r>
              <a:rPr lang="en-GB" dirty="0"/>
              <a:t>) She was married in front of several people</a:t>
            </a:r>
            <a:r>
              <a:rPr lang="en-GB" dirty="0" smtClean="0"/>
              <a:t>.</a:t>
            </a:r>
          </a:p>
          <a:p>
            <a:pPr>
              <a:buNone/>
            </a:pPr>
            <a:r>
              <a:rPr lang="en-GB" dirty="0" smtClean="0"/>
              <a:t>C</a:t>
            </a:r>
            <a:r>
              <a:rPr lang="en-GB" dirty="0"/>
              <a:t>) Surely he loves</a:t>
            </a:r>
            <a:r>
              <a:rPr lang="en-GB" dirty="0" smtClean="0"/>
              <a:t> her </a:t>
            </a:r>
            <a:r>
              <a:rPr lang="en-GB" dirty="0"/>
              <a:t>since</a:t>
            </a:r>
            <a:r>
              <a:rPr lang="en-GB" dirty="0" smtClean="0"/>
              <a:t> they </a:t>
            </a:r>
            <a:r>
              <a:rPr lang="en-GB" dirty="0"/>
              <a:t>have been living together so long and have had five children together</a:t>
            </a:r>
            <a:r>
              <a:rPr lang="en-GB" dirty="0" smtClean="0"/>
              <a:t>!</a:t>
            </a:r>
          </a:p>
          <a:p>
            <a:r>
              <a:rPr lang="en-GB" dirty="0" smtClean="0"/>
              <a:t>Strong positivity bias</a:t>
            </a:r>
            <a:endParaRPr lang="en-GB" dirty="0" smtClean="0"/>
          </a:p>
          <a:p>
            <a:endParaRPr lang="en-US" dirty="0"/>
          </a:p>
        </p:txBody>
      </p:sp>
      <p:pic>
        <p:nvPicPr>
          <p:cNvPr id="4" name="Picture 4"/>
          <p:cNvPicPr>
            <a:picLocks noChangeAspect="1" noChangeArrowheads="1"/>
          </p:cNvPicPr>
          <p:nvPr/>
        </p:nvPicPr>
        <p:blipFill>
          <a:blip r:embed="rId2"/>
          <a:srcRect/>
          <a:stretch>
            <a:fillRect/>
          </a:stretch>
        </p:blipFill>
        <p:spPr bwMode="auto">
          <a:xfrm>
            <a:off x="308242" y="96838"/>
            <a:ext cx="1574800" cy="1320800"/>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2071670" y="274638"/>
            <a:ext cx="6615130" cy="1143000"/>
          </a:xfrm>
        </p:spPr>
        <p:txBody>
          <a:bodyPr/>
          <a:lstStyle/>
          <a:p>
            <a:r>
              <a:rPr lang="en-GB" dirty="0" smtClean="0"/>
              <a:t>Social Connections</a:t>
            </a:r>
            <a:endParaRPr lang="en-US" dirty="0"/>
          </a:p>
        </p:txBody>
      </p:sp>
      <p:sp>
        <p:nvSpPr>
          <p:cNvPr id="3" name="Content Placeholder 2"/>
          <p:cNvSpPr>
            <a:spLocks noGrp="1"/>
          </p:cNvSpPr>
          <p:nvPr>
            <p:ph idx="1"/>
          </p:nvPr>
        </p:nvSpPr>
        <p:spPr/>
        <p:txBody>
          <a:bodyPr>
            <a:normAutofit fontScale="70000" lnSpcReduction="20000"/>
          </a:bodyPr>
          <a:lstStyle/>
          <a:p>
            <a:r>
              <a:rPr lang="en-GB" dirty="0" smtClean="0"/>
              <a:t>Asked about general helpfulness people gave very positive responses, often referring specifically to their own neighbourhood, but saying they couldn’t comment about people beyond their neighbourhood. </a:t>
            </a:r>
          </a:p>
          <a:p>
            <a:r>
              <a:rPr lang="en-GB" dirty="0" smtClean="0"/>
              <a:t>In general scores about social connections rather </a:t>
            </a:r>
            <a:r>
              <a:rPr lang="en-GB" dirty="0" smtClean="0"/>
              <a:t>low: </a:t>
            </a:r>
            <a:r>
              <a:rPr lang="en-GB" dirty="0" err="1" smtClean="0"/>
              <a:t>Sarguja</a:t>
            </a:r>
            <a:r>
              <a:rPr lang="en-GB" dirty="0" smtClean="0"/>
              <a:t> 3 of 4 items below mid-point.  2 of these strong gender pattern (men doing better)</a:t>
            </a:r>
          </a:p>
          <a:p>
            <a:r>
              <a:rPr lang="en-GB" dirty="0" smtClean="0"/>
              <a:t>Stronger demand on connections, lower the </a:t>
            </a:r>
            <a:r>
              <a:rPr lang="en-GB" dirty="0" smtClean="0"/>
              <a:t>score</a:t>
            </a:r>
          </a:p>
          <a:p>
            <a:r>
              <a:rPr lang="en-GB" dirty="0" err="1" smtClean="0"/>
              <a:t>Chiawa</a:t>
            </a:r>
            <a:r>
              <a:rPr lang="en-GB" dirty="0" smtClean="0"/>
              <a:t> also strong gender pattern (3 of 6 significant)</a:t>
            </a:r>
            <a:endParaRPr lang="en-GB" dirty="0" smtClean="0"/>
          </a:p>
          <a:p>
            <a:r>
              <a:rPr lang="en-GB" dirty="0" smtClean="0"/>
              <a:t>Strong country contrast on people </a:t>
            </a:r>
            <a:r>
              <a:rPr lang="en-GB" dirty="0" smtClean="0"/>
              <a:t>were</a:t>
            </a:r>
            <a:r>
              <a:rPr lang="en-GB" dirty="0" smtClean="0"/>
              <a:t> actively </a:t>
            </a:r>
            <a:r>
              <a:rPr lang="en-GB" dirty="0" smtClean="0"/>
              <a:t>seeking their harm. </a:t>
            </a:r>
            <a:r>
              <a:rPr lang="en-GB" dirty="0" smtClean="0"/>
              <a:t> </a:t>
            </a:r>
            <a:r>
              <a:rPr lang="en-GB" dirty="0" err="1" smtClean="0"/>
              <a:t>Sarguja</a:t>
            </a:r>
            <a:r>
              <a:rPr lang="en-GB" dirty="0" smtClean="0"/>
              <a:t> 4.35; </a:t>
            </a:r>
            <a:r>
              <a:rPr lang="en-GB" dirty="0" err="1" smtClean="0"/>
              <a:t>Chiawa</a:t>
            </a:r>
            <a:r>
              <a:rPr lang="en-GB" dirty="0" smtClean="0"/>
              <a:t> 2.11 – men highest. Witchcraft, while </a:t>
            </a:r>
            <a:r>
              <a:rPr lang="en-GB" dirty="0" err="1" smtClean="0"/>
              <a:t>Sarguja</a:t>
            </a:r>
            <a:r>
              <a:rPr lang="en-GB" dirty="0" smtClean="0"/>
              <a:t> mainly natural harms</a:t>
            </a:r>
          </a:p>
          <a:p>
            <a:r>
              <a:rPr lang="en-GB" dirty="0" smtClean="0"/>
              <a:t>Qualitative confirms quantitative in showing ambivalence of social relations – e.g</a:t>
            </a:r>
            <a:r>
              <a:rPr lang="en-GB" dirty="0" smtClean="0"/>
              <a:t>.</a:t>
            </a:r>
            <a:r>
              <a:rPr lang="en-GB" dirty="0" smtClean="0"/>
              <a:t> demands of reciprocity </a:t>
            </a:r>
            <a:endParaRPr lang="en-US" dirty="0" smtClean="0"/>
          </a:p>
          <a:p>
            <a:endParaRPr lang="en-US" dirty="0"/>
          </a:p>
        </p:txBody>
      </p:sp>
      <p:pic>
        <p:nvPicPr>
          <p:cNvPr id="4" name="Picture 3"/>
          <p:cNvPicPr>
            <a:picLocks noChangeAspect="1" noChangeArrowheads="1"/>
          </p:cNvPicPr>
          <p:nvPr/>
        </p:nvPicPr>
        <p:blipFill>
          <a:blip r:embed="rId2"/>
          <a:srcRect/>
          <a:stretch>
            <a:fillRect/>
          </a:stretch>
        </p:blipFill>
        <p:spPr bwMode="auto">
          <a:xfrm>
            <a:off x="308242" y="96838"/>
            <a:ext cx="1574800" cy="1320800"/>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1587606" y="274638"/>
            <a:ext cx="7099194" cy="1143000"/>
          </a:xfrm>
        </p:spPr>
        <p:txBody>
          <a:bodyPr/>
          <a:lstStyle/>
          <a:p>
            <a:r>
              <a:rPr lang="en-US" dirty="0" smtClean="0"/>
              <a:t>Deepening the Debate</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Questioning the frame</a:t>
            </a:r>
          </a:p>
          <a:p>
            <a:r>
              <a:rPr lang="en-US" dirty="0" smtClean="0"/>
              <a:t>Epistemology – do the methods co-construct the data?</a:t>
            </a:r>
          </a:p>
          <a:p>
            <a:r>
              <a:rPr lang="en-US" dirty="0" smtClean="0"/>
              <a:t>Ontology – selves as fixed and WB as something people ‘have’ or ‘seek to achieve’?</a:t>
            </a:r>
          </a:p>
          <a:p>
            <a:r>
              <a:rPr lang="en-US" dirty="0" smtClean="0"/>
              <a:t>Surveys as disciplining respondents: </a:t>
            </a:r>
          </a:p>
          <a:p>
            <a:pPr>
              <a:buNone/>
            </a:pPr>
            <a:r>
              <a:rPr lang="en-US" dirty="0" smtClean="0"/>
              <a:t>	</a:t>
            </a:r>
            <a:r>
              <a:rPr lang="en-US" dirty="0" smtClean="0"/>
              <a:t>direct answers; abstracting questions; </a:t>
            </a:r>
          </a:p>
          <a:p>
            <a:pPr>
              <a:buNone/>
            </a:pPr>
            <a:endParaRPr lang="en-US" dirty="0" smtClean="0"/>
          </a:p>
          <a:p>
            <a:r>
              <a:rPr lang="en-GB" dirty="0" smtClean="0"/>
              <a:t>'Evolutionism, functionalism, </a:t>
            </a:r>
            <a:r>
              <a:rPr lang="en-GB" dirty="0" err="1" smtClean="0"/>
              <a:t>diffusionism</a:t>
            </a:r>
            <a:r>
              <a:rPr lang="en-GB" dirty="0" smtClean="0"/>
              <a:t> - whatever the method, all express otherness in the name of sameness, reduce the different to the already known, and thus fundamentally escape the task of making sense of other worlds.' (</a:t>
            </a:r>
            <a:r>
              <a:rPr lang="en-GB" dirty="0" err="1" smtClean="0"/>
              <a:t>Mudimbe</a:t>
            </a:r>
            <a:r>
              <a:rPr lang="en-GB" dirty="0" smtClean="0"/>
              <a:t>, 1988: 72-3).</a:t>
            </a:r>
          </a:p>
          <a:p>
            <a:endParaRPr lang="en-US" dirty="0"/>
          </a:p>
        </p:txBody>
      </p:sp>
      <p:pic>
        <p:nvPicPr>
          <p:cNvPr id="4" name="Picture 4"/>
          <p:cNvPicPr>
            <a:picLocks noChangeAspect="1" noChangeArrowheads="1"/>
          </p:cNvPicPr>
          <p:nvPr/>
        </p:nvPicPr>
        <p:blipFill>
          <a:blip r:embed="rId2"/>
          <a:srcRect/>
          <a:stretch>
            <a:fillRect/>
          </a:stretch>
        </p:blipFill>
        <p:spPr bwMode="auto">
          <a:xfrm>
            <a:off x="308242" y="96838"/>
            <a:ext cx="1574800" cy="1320800"/>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3009" name="Title 1"/>
          <p:cNvSpPr>
            <a:spLocks noGrp="1"/>
          </p:cNvSpPr>
          <p:nvPr>
            <p:ph type="title"/>
          </p:nvPr>
        </p:nvSpPr>
        <p:spPr/>
        <p:txBody>
          <a:bodyPr/>
          <a:lstStyle/>
          <a:p>
            <a:r>
              <a:rPr lang="en-GB" smtClean="0"/>
              <a:t>Thanks!</a:t>
            </a:r>
            <a:endParaRPr lang="en-US" smtClean="0"/>
          </a:p>
        </p:txBody>
      </p:sp>
      <p:sp>
        <p:nvSpPr>
          <p:cNvPr id="3" name="Content Placeholder 2"/>
          <p:cNvSpPr>
            <a:spLocks noGrp="1"/>
          </p:cNvSpPr>
          <p:nvPr>
            <p:ph idx="1"/>
          </p:nvPr>
        </p:nvSpPr>
        <p:spPr/>
        <p:txBody>
          <a:bodyPr rtlCol="0">
            <a:normAutofit fontScale="85000" lnSpcReduction="10000"/>
          </a:bodyPr>
          <a:lstStyle/>
          <a:p>
            <a:pPr fontAlgn="auto">
              <a:spcAft>
                <a:spcPts val="0"/>
              </a:spcAft>
              <a:buFont typeface="Arial" pitchFamily="34" charset="0"/>
              <a:buChar char="•"/>
              <a:defRPr/>
            </a:pPr>
            <a:r>
              <a:rPr lang="en-GB" dirty="0" smtClean="0"/>
              <a:t>To the Wellbeing Pathways Team, whose work this presentation reflects:</a:t>
            </a:r>
          </a:p>
          <a:p>
            <a:pPr lvl="1" fontAlgn="auto">
              <a:spcAft>
                <a:spcPts val="0"/>
              </a:spcAft>
              <a:buFont typeface="Arial" pitchFamily="34" charset="0"/>
              <a:buChar char="•"/>
              <a:defRPr/>
            </a:pPr>
            <a:r>
              <a:rPr lang="en-GB" sz="2600" dirty="0" smtClean="0"/>
              <a:t>UK based: Stanley O. Gaines Jr., Nina Marshall, Susanna </a:t>
            </a:r>
            <a:r>
              <a:rPr lang="en-GB" sz="2600" dirty="0" err="1" smtClean="0"/>
              <a:t>Siddiqui</a:t>
            </a:r>
            <a:r>
              <a:rPr lang="en-GB" sz="2600" dirty="0" smtClean="0"/>
              <a:t>, </a:t>
            </a:r>
          </a:p>
          <a:p>
            <a:pPr lvl="1" fontAlgn="auto">
              <a:spcAft>
                <a:spcPts val="0"/>
              </a:spcAft>
              <a:buFont typeface="Arial" pitchFamily="34" charset="0"/>
              <a:buChar char="•"/>
              <a:defRPr/>
            </a:pPr>
            <a:r>
              <a:rPr lang="en-US" sz="2600" dirty="0" smtClean="0">
                <a:solidFill>
                  <a:srgbClr val="08310D"/>
                </a:solidFill>
              </a:rPr>
              <a:t>Zambia based: </a:t>
            </a:r>
            <a:r>
              <a:rPr lang="en-US" sz="2600" dirty="0" err="1" smtClean="0">
                <a:solidFill>
                  <a:srgbClr val="08310D"/>
                </a:solidFill>
              </a:rPr>
              <a:t>Hodi</a:t>
            </a:r>
            <a:r>
              <a:rPr lang="en-US" sz="2600" dirty="0" smtClean="0">
                <a:solidFill>
                  <a:srgbClr val="08310D"/>
                </a:solidFill>
              </a:rPr>
              <a:t>; </a:t>
            </a:r>
            <a:r>
              <a:rPr lang="en-US" sz="2600" dirty="0" err="1" smtClean="0">
                <a:solidFill>
                  <a:srgbClr val="08310D"/>
                </a:solidFill>
              </a:rPr>
              <a:t>Jonnathan</a:t>
            </a:r>
            <a:r>
              <a:rPr lang="en-US" sz="2600" dirty="0" smtClean="0">
                <a:solidFill>
                  <a:srgbClr val="08310D"/>
                </a:solidFill>
              </a:rPr>
              <a:t> </a:t>
            </a:r>
            <a:r>
              <a:rPr lang="en-US" sz="2600" dirty="0" err="1" smtClean="0">
                <a:solidFill>
                  <a:srgbClr val="08310D"/>
                </a:solidFill>
              </a:rPr>
              <a:t>Mtonga</a:t>
            </a:r>
            <a:r>
              <a:rPr lang="en-US" sz="2600" dirty="0" smtClean="0">
                <a:solidFill>
                  <a:srgbClr val="08310D"/>
                </a:solidFill>
              </a:rPr>
              <a:t>, Joseph </a:t>
            </a:r>
            <a:r>
              <a:rPr lang="en-US" sz="2600" dirty="0" err="1" smtClean="0">
                <a:solidFill>
                  <a:srgbClr val="08310D"/>
                </a:solidFill>
              </a:rPr>
              <a:t>Kajiwa</a:t>
            </a:r>
            <a:r>
              <a:rPr lang="en-US" sz="2600" dirty="0" smtClean="0">
                <a:solidFill>
                  <a:srgbClr val="08310D"/>
                </a:solidFill>
              </a:rPr>
              <a:t>, Stephen </a:t>
            </a:r>
            <a:r>
              <a:rPr lang="en-US" sz="2600" dirty="0" err="1" smtClean="0">
                <a:solidFill>
                  <a:srgbClr val="08310D"/>
                </a:solidFill>
              </a:rPr>
              <a:t>Kalio</a:t>
            </a:r>
            <a:r>
              <a:rPr lang="en-US" sz="2600" dirty="0" smtClean="0">
                <a:solidFill>
                  <a:srgbClr val="08310D"/>
                </a:solidFill>
              </a:rPr>
              <a:t>, Kelvin </a:t>
            </a:r>
            <a:r>
              <a:rPr lang="en-US" sz="2600" dirty="0" err="1" smtClean="0">
                <a:solidFill>
                  <a:srgbClr val="08310D"/>
                </a:solidFill>
              </a:rPr>
              <a:t>Matesamwa</a:t>
            </a:r>
            <a:r>
              <a:rPr lang="en-US" sz="2600" dirty="0" smtClean="0">
                <a:solidFill>
                  <a:srgbClr val="08310D"/>
                </a:solidFill>
              </a:rPr>
              <a:t>, Goodson </a:t>
            </a:r>
            <a:r>
              <a:rPr lang="en-US" sz="2600" dirty="0" err="1" smtClean="0">
                <a:solidFill>
                  <a:srgbClr val="08310D"/>
                </a:solidFill>
              </a:rPr>
              <a:t>Phiri</a:t>
            </a:r>
            <a:endParaRPr lang="en-US" sz="2600" dirty="0" smtClean="0">
              <a:solidFill>
                <a:srgbClr val="08310D"/>
              </a:solidFill>
            </a:endParaRPr>
          </a:p>
          <a:p>
            <a:pPr lvl="1" fontAlgn="auto">
              <a:spcAft>
                <a:spcPts val="0"/>
              </a:spcAft>
              <a:buFont typeface="Arial" pitchFamily="34" charset="0"/>
              <a:buChar char="•"/>
              <a:defRPr/>
            </a:pPr>
            <a:r>
              <a:rPr lang="en-US" sz="2600" dirty="0" smtClean="0">
                <a:solidFill>
                  <a:srgbClr val="08310D"/>
                </a:solidFill>
              </a:rPr>
              <a:t>India based: </a:t>
            </a:r>
            <a:r>
              <a:rPr lang="en-US" sz="2600" dirty="0" err="1" smtClean="0">
                <a:solidFill>
                  <a:srgbClr val="08310D"/>
                </a:solidFill>
              </a:rPr>
              <a:t>Chaupal</a:t>
            </a:r>
            <a:r>
              <a:rPr lang="en-US" sz="2600" dirty="0" smtClean="0">
                <a:solidFill>
                  <a:srgbClr val="08310D"/>
                </a:solidFill>
              </a:rPr>
              <a:t> and </a:t>
            </a:r>
            <a:r>
              <a:rPr lang="en-US" sz="2600" dirty="0" err="1" smtClean="0">
                <a:solidFill>
                  <a:srgbClr val="08310D"/>
                </a:solidFill>
              </a:rPr>
              <a:t>Gangaram</a:t>
            </a:r>
            <a:r>
              <a:rPr lang="en-US" sz="2600" dirty="0" smtClean="0">
                <a:solidFill>
                  <a:srgbClr val="08310D"/>
                </a:solidFill>
              </a:rPr>
              <a:t> </a:t>
            </a:r>
            <a:r>
              <a:rPr lang="en-US" sz="2600" dirty="0" err="1" smtClean="0">
                <a:solidFill>
                  <a:srgbClr val="08310D"/>
                </a:solidFill>
              </a:rPr>
              <a:t>Paikra</a:t>
            </a:r>
            <a:r>
              <a:rPr lang="en-US" sz="2600" dirty="0" smtClean="0">
                <a:solidFill>
                  <a:srgbClr val="08310D"/>
                </a:solidFill>
              </a:rPr>
              <a:t>; </a:t>
            </a:r>
            <a:r>
              <a:rPr lang="en-US" sz="2600" dirty="0" err="1" smtClean="0">
                <a:solidFill>
                  <a:srgbClr val="08310D"/>
                </a:solidFill>
              </a:rPr>
              <a:t>Pritam</a:t>
            </a:r>
            <a:r>
              <a:rPr lang="en-US" sz="2600" dirty="0" smtClean="0">
                <a:solidFill>
                  <a:srgbClr val="08310D"/>
                </a:solidFill>
              </a:rPr>
              <a:t> Das, </a:t>
            </a:r>
            <a:r>
              <a:rPr lang="en-US" sz="2600" dirty="0" err="1" smtClean="0">
                <a:solidFill>
                  <a:srgbClr val="08310D"/>
                </a:solidFill>
              </a:rPr>
              <a:t>Usha</a:t>
            </a:r>
            <a:r>
              <a:rPr lang="en-US" sz="2600" dirty="0" smtClean="0">
                <a:solidFill>
                  <a:srgbClr val="08310D"/>
                </a:solidFill>
              </a:rPr>
              <a:t> </a:t>
            </a:r>
            <a:r>
              <a:rPr lang="en-US" sz="2600" dirty="0" err="1" smtClean="0">
                <a:solidFill>
                  <a:srgbClr val="08310D"/>
                </a:solidFill>
              </a:rPr>
              <a:t>Kujur</a:t>
            </a:r>
            <a:r>
              <a:rPr lang="en-US" sz="2600" dirty="0" smtClean="0">
                <a:solidFill>
                  <a:srgbClr val="08310D"/>
                </a:solidFill>
              </a:rPr>
              <a:t>, </a:t>
            </a:r>
            <a:r>
              <a:rPr lang="en-US" sz="2600" dirty="0" err="1" smtClean="0">
                <a:solidFill>
                  <a:srgbClr val="08310D"/>
                </a:solidFill>
              </a:rPr>
              <a:t>Kanti</a:t>
            </a:r>
            <a:r>
              <a:rPr lang="en-US" sz="2600" dirty="0" smtClean="0">
                <a:solidFill>
                  <a:srgbClr val="08310D"/>
                </a:solidFill>
              </a:rPr>
              <a:t> </a:t>
            </a:r>
            <a:r>
              <a:rPr lang="en-US" sz="2600" dirty="0" err="1" smtClean="0">
                <a:solidFill>
                  <a:srgbClr val="08310D"/>
                </a:solidFill>
              </a:rPr>
              <a:t>Minjh</a:t>
            </a:r>
            <a:r>
              <a:rPr lang="en-US" sz="2600" dirty="0" smtClean="0">
                <a:solidFill>
                  <a:srgbClr val="08310D"/>
                </a:solidFill>
              </a:rPr>
              <a:t>, </a:t>
            </a:r>
            <a:r>
              <a:rPr lang="en-US" sz="2600" dirty="0" err="1" smtClean="0">
                <a:solidFill>
                  <a:srgbClr val="08310D"/>
                </a:solidFill>
              </a:rPr>
              <a:t>Dinesh</a:t>
            </a:r>
            <a:r>
              <a:rPr lang="en-US" sz="2600" dirty="0" smtClean="0">
                <a:solidFill>
                  <a:srgbClr val="08310D"/>
                </a:solidFill>
              </a:rPr>
              <a:t> </a:t>
            </a:r>
            <a:r>
              <a:rPr lang="en-US" sz="2600" dirty="0" err="1" smtClean="0">
                <a:solidFill>
                  <a:srgbClr val="08310D"/>
                </a:solidFill>
              </a:rPr>
              <a:t>Tirkey</a:t>
            </a:r>
            <a:r>
              <a:rPr lang="en-US" sz="2600" dirty="0" smtClean="0">
                <a:solidFill>
                  <a:srgbClr val="08310D"/>
                </a:solidFill>
              </a:rPr>
              <a:t>, </a:t>
            </a:r>
            <a:r>
              <a:rPr lang="en-US" sz="2600" dirty="0" err="1" smtClean="0">
                <a:solidFill>
                  <a:srgbClr val="08310D"/>
                </a:solidFill>
              </a:rPr>
              <a:t>Abhay</a:t>
            </a:r>
            <a:r>
              <a:rPr lang="en-US" sz="2600" dirty="0" smtClean="0">
                <a:solidFill>
                  <a:srgbClr val="08310D"/>
                </a:solidFill>
              </a:rPr>
              <a:t> </a:t>
            </a:r>
            <a:r>
              <a:rPr lang="en-US" sz="2600" dirty="0" err="1" smtClean="0">
                <a:solidFill>
                  <a:srgbClr val="08310D"/>
                </a:solidFill>
              </a:rPr>
              <a:t>Xaxa</a:t>
            </a:r>
            <a:endParaRPr lang="en-US" sz="2600" dirty="0" smtClean="0">
              <a:solidFill>
                <a:srgbClr val="08310D"/>
              </a:solidFill>
            </a:endParaRPr>
          </a:p>
          <a:p>
            <a:pPr lvl="1" fontAlgn="auto">
              <a:spcAft>
                <a:spcPts val="0"/>
              </a:spcAft>
              <a:buFont typeface="Arial" pitchFamily="34" charset="0"/>
              <a:buChar char="•"/>
              <a:defRPr/>
            </a:pPr>
            <a:endParaRPr lang="en-US" sz="2000" dirty="0" smtClean="0">
              <a:solidFill>
                <a:srgbClr val="08310D"/>
              </a:solidFill>
            </a:endParaRPr>
          </a:p>
          <a:p>
            <a:pPr marL="342900" lvl="1" indent="-342900" fontAlgn="auto">
              <a:spcAft>
                <a:spcPts val="0"/>
              </a:spcAft>
              <a:buFont typeface="Arial" pitchFamily="34" charset="0"/>
              <a:buChar char="•"/>
              <a:defRPr/>
            </a:pPr>
            <a:r>
              <a:rPr lang="en-GB" dirty="0" smtClean="0"/>
              <a:t>The Economic and Social Research Council/Department For International Development Joint Scheme for Research on International Development (Poverty Alleviation) grant number RES-167-25-0507 </a:t>
            </a:r>
            <a:r>
              <a:rPr lang="en-US" dirty="0" smtClean="0"/>
              <a:t>ES/H033769/1</a:t>
            </a:r>
          </a:p>
          <a:p>
            <a:pPr marL="342900" lvl="1" indent="-342900" fontAlgn="auto">
              <a:spcAft>
                <a:spcPts val="0"/>
              </a:spcAft>
              <a:buFont typeface="Arial" pitchFamily="34" charset="0"/>
              <a:buChar char="•"/>
              <a:defRPr/>
            </a:pPr>
            <a:endParaRPr lang="en-US" dirty="0" smtClean="0">
              <a:solidFill>
                <a:srgbClr val="08310D"/>
              </a:solidFill>
            </a:endParaRPr>
          </a:p>
          <a:p>
            <a:pPr fontAlgn="auto">
              <a:spcAft>
                <a:spcPts val="0"/>
              </a:spcAft>
              <a:buFont typeface="Arial" pitchFamily="34" charset="0"/>
              <a:buChar char="•"/>
              <a:defRPr/>
            </a:pPr>
            <a:endParaRPr lang="en-US" dirty="0"/>
          </a:p>
        </p:txBody>
      </p:sp>
      <p:pic>
        <p:nvPicPr>
          <p:cNvPr id="43011" name="Picture 3"/>
          <p:cNvPicPr>
            <a:picLocks noChangeAspect="1" noChangeArrowheads="1"/>
          </p:cNvPicPr>
          <p:nvPr/>
        </p:nvPicPr>
        <p:blipFill>
          <a:blip r:embed="rId2"/>
          <a:srcRect/>
          <a:stretch>
            <a:fillRect/>
          </a:stretch>
        </p:blipFill>
        <p:spPr bwMode="auto">
          <a:xfrm>
            <a:off x="307975" y="96838"/>
            <a:ext cx="1574800" cy="1320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966</TotalTime>
  <Words>1392</Words>
  <Application>Microsoft Macintosh PowerPoint</Application>
  <PresentationFormat>On-screen Show (4:3)</PresentationFormat>
  <Paragraphs>126</Paragraphs>
  <Slides>16</Slides>
  <Notes>0</Notes>
  <HiddenSlides>0</HiddenSlides>
  <MMClips>0</MMClips>
  <ScaleCrop>false</ScaleCrop>
  <HeadingPairs>
    <vt:vector size="4" baseType="variant">
      <vt:variant>
        <vt:lpstr>Design Template</vt:lpstr>
      </vt:variant>
      <vt:variant>
        <vt:i4>1</vt:i4>
      </vt:variant>
      <vt:variant>
        <vt:lpstr>Slide Titles</vt:lpstr>
      </vt:variant>
      <vt:variant>
        <vt:i4>16</vt:i4>
      </vt:variant>
    </vt:vector>
  </HeadingPairs>
  <TitlesOfParts>
    <vt:vector size="17" baseType="lpstr">
      <vt:lpstr>Office Theme</vt:lpstr>
      <vt:lpstr>Slide 1</vt:lpstr>
      <vt:lpstr>The Field of Wellbeing</vt:lpstr>
      <vt:lpstr>Reclaiming the qualitative</vt:lpstr>
      <vt:lpstr>Points of Reference</vt:lpstr>
      <vt:lpstr>             The Wellbeing Pathways project</vt:lpstr>
      <vt:lpstr>The Sites</vt:lpstr>
      <vt:lpstr>Wellbeing Pathways model </vt:lpstr>
      <vt:lpstr>Improve data quality through survey design</vt:lpstr>
      <vt:lpstr>Qualitative Problem-Solving</vt:lpstr>
      <vt:lpstr>Strengthening analysis and interpretation of results</vt:lpstr>
      <vt:lpstr>SWB in Calcutta : Main Findings</vt:lpstr>
      <vt:lpstr> Patterns of Wellbeing </vt:lpstr>
      <vt:lpstr>Close relationships</vt:lpstr>
      <vt:lpstr>Social Connections</vt:lpstr>
      <vt:lpstr>Deepening the Debate</vt:lpstr>
      <vt:lpstr>Thanks!</vt:lpstr>
    </vt:vector>
  </TitlesOfParts>
  <Company>University of Bath</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Putting the Quality back into ‘Quality of Life’: using Qualitative Methods to Assess Wellbeing</dc:title>
  <dc:creator>Sarah White</dc:creator>
  <cp:lastModifiedBy>Sarah White</cp:lastModifiedBy>
  <cp:revision>9</cp:revision>
  <dcterms:created xsi:type="dcterms:W3CDTF">2012-11-02T20:02:42Z</dcterms:created>
  <dcterms:modified xsi:type="dcterms:W3CDTF">2012-11-02T23:57:13Z</dcterms:modified>
</cp:coreProperties>
</file>